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6" r:id="rId5"/>
    <p:sldId id="277" r:id="rId6"/>
    <p:sldId id="263" r:id="rId7"/>
    <p:sldId id="271" r:id="rId8"/>
    <p:sldId id="269" r:id="rId9"/>
    <p:sldId id="270" r:id="rId10"/>
    <p:sldId id="276" r:id="rId11"/>
    <p:sldId id="273" r:id="rId12"/>
    <p:sldId id="264" r:id="rId13"/>
    <p:sldId id="274" r:id="rId14"/>
    <p:sldId id="275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V Bowyer" userId="a1deba8b-5422-4c6f-90b2-db08a45ad279" providerId="ADAL" clId="{978D551A-678C-4421-BE82-DA2E23F31F18}"/>
    <pc:docChg chg="delSld">
      <pc:chgData name="Mrs V Bowyer" userId="a1deba8b-5422-4c6f-90b2-db08a45ad279" providerId="ADAL" clId="{978D551A-678C-4421-BE82-DA2E23F31F18}" dt="2024-05-22T13:59:01.461" v="0" actId="47"/>
      <pc:docMkLst>
        <pc:docMk/>
      </pc:docMkLst>
      <pc:sldChg chg="del">
        <pc:chgData name="Mrs V Bowyer" userId="a1deba8b-5422-4c6f-90b2-db08a45ad279" providerId="ADAL" clId="{978D551A-678C-4421-BE82-DA2E23F31F18}" dt="2024-05-22T13:59:01.461" v="0" actId="47"/>
        <pc:sldMkLst>
          <pc:docMk/>
          <pc:sldMk cId="3689101878" sldId="27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F2BAB-DA5E-071A-E4EB-0DE95230BE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61B5A3-CE28-6C5D-AD8C-92FB081DF9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E1F94B-ADFD-F2A2-41F5-2F003A0B9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70CF6-15E4-5B8F-AEFF-E602D47F3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39667-2B0D-9E2C-9939-87CF54F9F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688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9BE03-01D5-2FBD-3B35-073C179C8A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72C58-122A-4526-B8FA-DDD21243B1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BE67B1-1E93-8F7E-39F6-598AC7362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9C291F-8333-CEFA-912C-15638B914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DA794-8666-3B4E-0D19-E5D079404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741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B891C-4713-5599-1683-A3C6137FAF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6DAA8C-F7EE-5C16-94D3-0E0BBADDF6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630E6D-DB2A-0422-2203-7F4306F994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BF16A9-565F-C3DB-09C3-B6FB19AC6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95BF7-35F6-09BA-0EBE-0A9D4284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33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637AA8-DF83-4199-08CC-443F4311B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D17BB-BB75-2304-1857-3719013942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EFCD58-EBF8-68A8-CD91-DCB90EEC6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47080B-EA00-3206-576F-2C74A6138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1B6B53-068E-3D2D-C6DA-B4BBAB7D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8EB800-E998-C67C-46F3-0FA1CC523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370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DC0E7-98FC-1ABE-9100-FAE40D75EB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378B6C-9C95-A32E-A623-ADF03975C8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A293A4-87D3-6C7D-60D2-7AE269FE20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FA7572-979B-FE1B-CFBC-ED80D5017B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A6EE636-967B-83A3-606D-E21CA8A98A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371BC3-0249-D975-3506-48C51BA03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3983B3-0ECE-E96A-5149-39CA076A4E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C879098-569F-8806-728F-0A173E258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251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4EC50-37DB-189F-A945-48E43BB98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4DABD3-C958-1852-2045-7C9BA07D56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71114D-4246-029C-D2A7-276F8E411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F53A7A-063B-8DA0-EE74-B6915313E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628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808F3C8-7306-0A23-C7FA-927D4C15F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D3C231-F38F-5412-966D-F7CF5C43A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0BF180-F7A6-BAC2-5C35-DC003F4E7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031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C3904-1572-B2DB-330B-2CBD472F33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22FC5-9215-F371-053E-4A8189F30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1088E2-5947-FFC8-1F8B-765274F5BE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DD7DCF-EEB2-FE54-5EE6-19BF78367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E7F89F-AC79-508D-5640-434FF3FBA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AD589C-3D00-3A7E-68BD-DC055E1A94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926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62F9C-5748-2B4A-B522-1C9CF8210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8EE5C8-C0CA-E534-D1F8-1D96C861EB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8470CA-5A45-4BE5-8722-FE7C062906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6CC016-DC5F-1067-B776-39CF379A0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5863A-C248-2109-AA1D-BCD06C6AA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49C454-FB69-709A-775A-5227C7EAB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024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C38D7-B759-3BBF-7499-69DD559B9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CE1677-49A7-EEF2-1BDA-8FF363BD5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44C6D-4C92-9560-B24C-2831BB4F7F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1CF08-82A1-80EB-2583-778CA9EDC9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ACF25E-D925-F80D-DD8C-8D7429E37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9067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160CEC-48C5-7015-1677-2CEFAE2314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FFBE0A-51B1-74E3-5730-401ED9D51B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70ECB-ECEB-50CA-58ED-50C008450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B7453-B5F1-4413-60AC-4691BAFEA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10D62-1677-2F11-5CBB-D210800BD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303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578449-2F49-20F2-AC1A-97161D1F7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DFD278-35AF-FDEA-2C2A-0C80DD246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DBBEE6-8E06-C5D1-4548-5252D5EFF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BBDFC-8C50-4022-B4CF-5ECE59D43BCA}" type="datetimeFigureOut">
              <a:rPr lang="en-GB" smtClean="0"/>
              <a:t>22/05/2024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30BA0-00DC-D3E0-9C1C-E410014FA0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3BDED-9A5B-FADC-D423-F781619611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F87A6-D828-4260-BE74-EE3C4332D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88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assets.publishing.service.gov.uk/media/654cc0b7e70413000dfc4aa5/Guide_to_the_post-16_qualifications_landscape_at_level_3_and_below_for_2025_and_beyond_-_Novermber_2023_.pdf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16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2EDC28-262B-FAB7-0D77-00931719E6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256032"/>
            <a:ext cx="10506456" cy="101498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4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Post 16/18 Options </a:t>
            </a:r>
          </a:p>
        </p:txBody>
      </p:sp>
      <p:sp>
        <p:nvSpPr>
          <p:cNvPr id="39" name="Rectangle 18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653028-87CB-7F7C-5B92-27B722A24C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3993" y="2679728"/>
            <a:ext cx="4884056" cy="2767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5E1516-E941-760F-00A9-D133900CBEF8}"/>
              </a:ext>
            </a:extLst>
          </p:cNvPr>
          <p:cNvSpPr txBox="1"/>
          <p:nvPr/>
        </p:nvSpPr>
        <p:spPr>
          <a:xfrm>
            <a:off x="1423004" y="2475818"/>
            <a:ext cx="2230988" cy="640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7406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564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Levels ?</a:t>
            </a:r>
            <a:endParaRPr kumimoji="0" lang="en-GB" sz="4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26ABAE-1851-1305-33D4-12E0B400E79F}"/>
              </a:ext>
            </a:extLst>
          </p:cNvPr>
          <p:cNvSpPr txBox="1"/>
          <p:nvPr/>
        </p:nvSpPr>
        <p:spPr>
          <a:xfrm>
            <a:off x="323273" y="4043539"/>
            <a:ext cx="3074456" cy="640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7406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564" b="0" i="0" u="none" strike="noStrike" kern="1200" cap="none" spc="0" normalizeH="0" baseline="0" noProof="0">
                <a:ln>
                  <a:noFill/>
                </a:ln>
                <a:solidFill>
                  <a:srgbClr val="B3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BTEC/AAQ ?</a:t>
            </a:r>
            <a:endParaRPr kumimoji="0" lang="en-GB" sz="44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2E8F9F1-B4B5-67FE-0826-A3AB9B75CB10}"/>
              </a:ext>
            </a:extLst>
          </p:cNvPr>
          <p:cNvSpPr/>
          <p:nvPr/>
        </p:nvSpPr>
        <p:spPr>
          <a:xfrm>
            <a:off x="8348328" y="1926266"/>
            <a:ext cx="2396875" cy="76546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7406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374" b="1" i="0" u="none" strike="noStrike" kern="1200" cap="none" spc="0" normalizeH="0" baseline="0" noProof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7A4A0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 Levels ?</a:t>
            </a:r>
            <a:endParaRPr kumimoji="0" lang="en-GB" sz="5400" b="1" i="0" u="none" strike="noStrike" kern="1200" cap="none" spc="0" normalizeH="0" baseline="0" noProof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D12407-69C6-35CA-E354-F2B41018B583}"/>
              </a:ext>
            </a:extLst>
          </p:cNvPr>
          <p:cNvSpPr txBox="1"/>
          <p:nvPr/>
        </p:nvSpPr>
        <p:spPr>
          <a:xfrm>
            <a:off x="9546765" y="3485164"/>
            <a:ext cx="1251433" cy="4413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7406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68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College ?</a:t>
            </a: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393922-E2FA-9420-1F66-93C6845BAE5F}"/>
              </a:ext>
            </a:extLst>
          </p:cNvPr>
          <p:cNvSpPr txBox="1"/>
          <p:nvPr/>
        </p:nvSpPr>
        <p:spPr>
          <a:xfrm>
            <a:off x="2471920" y="5668417"/>
            <a:ext cx="2943246" cy="541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7406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916" b="0" i="0" u="none" strike="noStrike" kern="1200" cap="none" spc="0" normalizeH="0" baseline="0" noProof="0">
                <a:ln>
                  <a:noFill/>
                </a:ln>
                <a:solidFill>
                  <a:srgbClr val="1453A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School 6</a:t>
            </a:r>
            <a:r>
              <a:rPr kumimoji="0" lang="en-GB" sz="2916" b="0" i="0" u="none" strike="noStrike" kern="1200" cap="none" spc="0" normalizeH="0" baseline="30000" noProof="0">
                <a:ln>
                  <a:noFill/>
                </a:ln>
                <a:solidFill>
                  <a:srgbClr val="1453A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</a:t>
            </a:r>
            <a:r>
              <a:rPr kumimoji="0" lang="en-GB" sz="2916" b="0" i="0" u="none" strike="noStrike" kern="1200" cap="none" spc="0" normalizeH="0" baseline="0" noProof="0">
                <a:ln>
                  <a:noFill/>
                </a:ln>
                <a:solidFill>
                  <a:srgbClr val="1453A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Form ?</a:t>
            </a:r>
            <a:endParaRPr kumimoji="0" lang="en-GB" sz="3600" b="0" i="0" u="none" strike="noStrike" kern="1200" cap="none" spc="0" normalizeH="0" baseline="0" noProof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B044BF-BC5F-4F53-2156-FE6370F33AD2}"/>
              </a:ext>
            </a:extLst>
          </p:cNvPr>
          <p:cNvSpPr txBox="1"/>
          <p:nvPr/>
        </p:nvSpPr>
        <p:spPr>
          <a:xfrm>
            <a:off x="8966407" y="4887697"/>
            <a:ext cx="1769468" cy="316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7406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58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Specialised College ?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A9AC275-DC8D-E906-7C60-B3B287035E31}"/>
              </a:ext>
            </a:extLst>
          </p:cNvPr>
          <p:cNvSpPr txBox="1"/>
          <p:nvPr/>
        </p:nvSpPr>
        <p:spPr>
          <a:xfrm>
            <a:off x="7259877" y="5806598"/>
            <a:ext cx="2694521" cy="491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74066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92" b="0" i="0" u="none" strike="noStrike" kern="1200" cap="none" spc="0" normalizeH="0" baseline="0" noProof="0">
                <a:ln>
                  <a:noFill/>
                </a:ln>
                <a:solidFill>
                  <a:srgbClr val="0065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Apprenticeships ?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66CE19-8AF2-26F6-0481-50362F9072B2}"/>
              </a:ext>
            </a:extLst>
          </p:cNvPr>
          <p:cNvSpPr txBox="1"/>
          <p:nvPr/>
        </p:nvSpPr>
        <p:spPr>
          <a:xfrm>
            <a:off x="4785975" y="1991724"/>
            <a:ext cx="1607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ED7D31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Gap Year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F786688-1008-F21F-2627-CA05D38A6F4E}"/>
              </a:ext>
            </a:extLst>
          </p:cNvPr>
          <p:cNvSpPr txBox="1"/>
          <p:nvPr/>
        </p:nvSpPr>
        <p:spPr>
          <a:xfrm>
            <a:off x="645921" y="5202101"/>
            <a:ext cx="1825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</p:spTree>
    <p:extLst>
      <p:ext uri="{BB962C8B-B14F-4D97-AF65-F5344CB8AC3E}">
        <p14:creationId xmlns:p14="http://schemas.microsoft.com/office/powerpoint/2010/main" val="1361830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7E21D54-4B81-99FE-E8AE-0C2600361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9115" y="769368"/>
            <a:ext cx="4724569" cy="2291415"/>
          </a:xfrm>
          <a:prstGeom prst="rect">
            <a:avLst/>
          </a:prstGeom>
        </p:spPr>
      </p:pic>
      <p:cxnSp>
        <p:nvCxnSpPr>
          <p:cNvPr id="49" name="Straight Connector 30">
            <a:extLst>
              <a:ext uri="{FF2B5EF4-FFF2-40B4-BE49-F238E27FC236}">
                <a16:creationId xmlns:a16="http://schemas.microsoft.com/office/drawing/2014/main" id="{91B6081D-D3E8-4209-B85B-EB1C655A6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1214" y="1111170"/>
            <a:ext cx="11040" cy="4645103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CAEC976-C469-41DF-F093-5363B2D799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276" y="1471696"/>
            <a:ext cx="3938980" cy="738003"/>
          </a:xfrm>
          <a:prstGeom prst="rect">
            <a:avLst/>
          </a:prstGeom>
        </p:spPr>
      </p:pic>
      <p:cxnSp>
        <p:nvCxnSpPr>
          <p:cNvPr id="50" name="Straight Connector 32">
            <a:extLst>
              <a:ext uri="{FF2B5EF4-FFF2-40B4-BE49-F238E27FC236}">
                <a16:creationId xmlns:a16="http://schemas.microsoft.com/office/drawing/2014/main" id="{28CA55E4-1295-45C8-BA05-5A9E705B7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03027" y="3428998"/>
            <a:ext cx="4188904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34">
            <a:extLst>
              <a:ext uri="{FF2B5EF4-FFF2-40B4-BE49-F238E27FC236}">
                <a16:creationId xmlns:a16="http://schemas.microsoft.com/office/drawing/2014/main" id="{08C5794E-A9A1-4A23-AF68-C79A782233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610334" y="3428998"/>
            <a:ext cx="4188904" cy="1"/>
          </a:xfrm>
          <a:prstGeom prst="line">
            <a:avLst/>
          </a:prstGeom>
          <a:ln w="19050">
            <a:solidFill>
              <a:srgbClr val="7F7F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8BC6D568-802E-8721-011D-BCF4A41A04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9115" y="3786727"/>
            <a:ext cx="4724569" cy="231503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5997CE4-A3C7-D78B-22B3-FCCE0031BF73}"/>
              </a:ext>
            </a:extLst>
          </p:cNvPr>
          <p:cNvSpPr txBox="1"/>
          <p:nvPr/>
        </p:nvSpPr>
        <p:spPr>
          <a:xfrm>
            <a:off x="6490952" y="3786727"/>
            <a:ext cx="4882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Developed by Industry.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 Russell group Universities accept them at present.</a:t>
            </a:r>
          </a:p>
        </p:txBody>
      </p:sp>
    </p:spTree>
    <p:extLst>
      <p:ext uri="{BB962C8B-B14F-4D97-AF65-F5344CB8AC3E}">
        <p14:creationId xmlns:p14="http://schemas.microsoft.com/office/powerpoint/2010/main" val="1269533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9E301E5-1206-47D0-9CDF-72583D73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A31FBE-7948-4384-B68A-75DEFDC49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245FC76-8217-B7F5-B6F6-2B53652DD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6102" b="-2"/>
          <a:stretch/>
        </p:blipFill>
        <p:spPr>
          <a:xfrm>
            <a:off x="641276" y="643466"/>
            <a:ext cx="7936054" cy="534451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1C3BA7B-FC78-AB8D-5DB9-B4E595676B2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01" r="4863" b="-4"/>
          <a:stretch/>
        </p:blipFill>
        <p:spPr>
          <a:xfrm>
            <a:off x="8857998" y="2530688"/>
            <a:ext cx="1728437" cy="11657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6685C6-3DE8-5C84-3F25-CE6FF2358E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150" r="11493" b="2"/>
          <a:stretch/>
        </p:blipFill>
        <p:spPr>
          <a:xfrm>
            <a:off x="8577330" y="3936460"/>
            <a:ext cx="2754386" cy="227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5991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B793E-892C-6AF2-800B-F7F901726D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42159" y="1616706"/>
            <a:ext cx="9144000" cy="879394"/>
          </a:xfrm>
        </p:spPr>
        <p:txBody>
          <a:bodyPr>
            <a:normAutofit fontScale="90000"/>
          </a:bodyPr>
          <a:lstStyle/>
          <a:p>
            <a:r>
              <a:rPr lang="en-GB" sz="3600">
                <a:solidFill>
                  <a:srgbClr val="9900CC"/>
                </a:solidFill>
              </a:rPr>
              <a:t>BTEC /AAQ`s Watch this space</a:t>
            </a:r>
            <a:br>
              <a:rPr lang="en-GB">
                <a:solidFill>
                  <a:srgbClr val="FF3399"/>
                </a:solidFill>
              </a:rPr>
            </a:br>
            <a:r>
              <a:rPr lang="en-GB">
                <a:solidFill>
                  <a:srgbClr val="FF3399"/>
                </a:solidFill>
              </a:rPr>
              <a:t> </a:t>
            </a:r>
            <a:r>
              <a:rPr lang="en-GB" sz="1600">
                <a:hlinkClick r:id="rId2"/>
              </a:rPr>
              <a:t>Guide to the post-16 qualifications landscape at level 3 and below for 2025 and beyond - November 2023 (publishing.service.gov.uk)</a:t>
            </a:r>
            <a:endParaRPr lang="en-GB" sz="1600">
              <a:solidFill>
                <a:srgbClr val="FF3399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CCE645-C8B9-EB07-3FE9-7D82AADCAB4E}"/>
              </a:ext>
            </a:extLst>
          </p:cNvPr>
          <p:cNvSpPr txBox="1"/>
          <p:nvPr/>
        </p:nvSpPr>
        <p:spPr>
          <a:xfrm>
            <a:off x="593585" y="3176452"/>
            <a:ext cx="100411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Vocational subjects - This is all up for review and Alternative Academic Qualifications are being looked at by the Government with BTECs  being replaced or redundant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Governments preferred route will be A levels and T levels with attributed qualifications for pupils at level 1 or 2.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Caution – This could change!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699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BA6B7D-FA5F-D8A6-881A-92A264CB0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6564" y="123672"/>
            <a:ext cx="1996613" cy="9449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D9B930C-9AC4-FD17-FFE7-3B5A1AF1E416}"/>
              </a:ext>
            </a:extLst>
          </p:cNvPr>
          <p:cNvSpPr txBox="1"/>
          <p:nvPr/>
        </p:nvSpPr>
        <p:spPr>
          <a:xfrm>
            <a:off x="600635" y="334543"/>
            <a:ext cx="5611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BTEC Level 1/2 Tech Awards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7E4848-D2DB-815A-F895-E1448BEBAD88}"/>
              </a:ext>
            </a:extLst>
          </p:cNvPr>
          <p:cNvSpPr txBox="1"/>
          <p:nvPr/>
        </p:nvSpPr>
        <p:spPr>
          <a:xfrm>
            <a:off x="125507" y="929847"/>
            <a:ext cx="120664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Currently in school we offer: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Travel &amp; Tourism, Health &amp; Social Care, Music Practice, Digital Information Technology, Enterprise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F35D32-2E97-1021-DED5-9E7A4D62FF7D}"/>
              </a:ext>
            </a:extLst>
          </p:cNvPr>
          <p:cNvSpPr txBox="1"/>
          <p:nvPr/>
        </p:nvSpPr>
        <p:spPr>
          <a:xfrm>
            <a:off x="125507" y="1709817"/>
            <a:ext cx="120664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BTECs 2014-2023 v BTEC 2024 onwards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21B25F8B-BCEA-7F9B-84DC-F9C00DFE2FFD}"/>
              </a:ext>
            </a:extLst>
          </p:cNvPr>
          <p:cNvGraphicFramePr>
            <a:graphicFrameLocks noGrp="1"/>
          </p:cNvGraphicFramePr>
          <p:nvPr/>
        </p:nvGraphicFramePr>
        <p:xfrm>
          <a:off x="367552" y="2232343"/>
          <a:ext cx="11313459" cy="322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4189">
                  <a:extLst>
                    <a:ext uri="{9D8B030D-6E8A-4147-A177-3AD203B41FA5}">
                      <a16:colId xmlns:a16="http://schemas.microsoft.com/office/drawing/2014/main" val="2806391952"/>
                    </a:ext>
                  </a:extLst>
                </a:gridCol>
                <a:gridCol w="3974937">
                  <a:extLst>
                    <a:ext uri="{9D8B030D-6E8A-4147-A177-3AD203B41FA5}">
                      <a16:colId xmlns:a16="http://schemas.microsoft.com/office/drawing/2014/main" val="1882163198"/>
                    </a:ext>
                  </a:extLst>
                </a:gridCol>
                <a:gridCol w="4084333">
                  <a:extLst>
                    <a:ext uri="{9D8B030D-6E8A-4147-A177-3AD203B41FA5}">
                      <a16:colId xmlns:a16="http://schemas.microsoft.com/office/drawing/2014/main" val="42303487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/>
                        <a:t>BTECs 2014 - 2023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/>
                        <a:t>BTECs 2024 onwards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83891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/>
                        <a:t>Internal Assessment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60 – 75% Coursework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60% Controlled Assessment</a:t>
                      </a:r>
                    </a:p>
                    <a:p>
                      <a:pPr algn="ctr"/>
                      <a:r>
                        <a:rPr lang="en-GB" sz="1600" i="1"/>
                        <a:t>(each assessment 6 – 15 hours)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23141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/>
                        <a:t>External Assessment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25 – 40% Exam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40% Exam </a:t>
                      </a:r>
                    </a:p>
                    <a:p>
                      <a:pPr algn="ctr"/>
                      <a:r>
                        <a:rPr lang="en-GB" sz="1600" i="1"/>
                        <a:t>(except Music - 23 hours assessment)</a:t>
                      </a:r>
                      <a:endParaRPr lang="en-GB" sz="16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170757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/>
                        <a:t>Assignments for Internal Units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Set by the centre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Set by the exam board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9273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/>
                        <a:t>Grading method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Assessment criteria (grades)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Marking grids (marks)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4169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/>
                        <a:t>Sampling / Moderation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Marked by centre &amp; sampled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Marked by centre &amp; moderated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49208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/>
                        <a:t>When students complete 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During and outside of lessons including for homework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/>
                        <a:t>During timetabled sessions only</a:t>
                      </a:r>
                    </a:p>
                    <a:p>
                      <a:pPr algn="ctr"/>
                      <a:r>
                        <a:rPr lang="en-GB" sz="1600"/>
                        <a:t>Notes/preparation for homework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64226955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37C2417B-8B12-E181-3755-8202C7760AC7}"/>
              </a:ext>
            </a:extLst>
          </p:cNvPr>
          <p:cNvSpPr txBox="1"/>
          <p:nvPr/>
        </p:nvSpPr>
        <p:spPr>
          <a:xfrm>
            <a:off x="367552" y="5575479"/>
            <a:ext cx="11313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Key points when advising students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BTEC Level 1/2 Tech Awards are vocational/linked to the world of work and can have different assessment methods.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longer have coursework but the assessments are still spread across Y10 &amp; 11.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Level 1/2 qualifications, they are available to all students, and are no easier than GCSEs.</a:t>
            </a:r>
          </a:p>
        </p:txBody>
      </p:sp>
    </p:spTree>
    <p:extLst>
      <p:ext uri="{BB962C8B-B14F-4D97-AF65-F5344CB8AC3E}">
        <p14:creationId xmlns:p14="http://schemas.microsoft.com/office/powerpoint/2010/main" val="3545613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C98A213-5994-475E-B327-DC6EC27FBA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B3798E-FBB0-00BB-54CD-A6A71684AC8C}"/>
              </a:ext>
            </a:extLst>
          </p:cNvPr>
          <p:cNvSpPr txBox="1"/>
          <p:nvPr/>
        </p:nvSpPr>
        <p:spPr>
          <a:xfrm>
            <a:off x="638881" y="670218"/>
            <a:ext cx="10909640" cy="10658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It is not an easy route BUT can be the best route for many !!</a:t>
            </a: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4B030A0D-0DAD-4A99-89BB-419527D6A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89376" y="1800088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41406F2-8DE7-82B9-CE0A-CF327766ED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6908" y="2625356"/>
            <a:ext cx="3758184" cy="358889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ADC2FA2-C4EA-DCB8-7C16-6628C5FFE9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1208" y="3451959"/>
            <a:ext cx="3758184" cy="193569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D02735D-C403-DD5E-8384-F4E0A4EE72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1208" y="2152922"/>
            <a:ext cx="3268033" cy="93372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6B88EC-D68E-BC79-86F9-24FAEE9092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7108" y="5359120"/>
            <a:ext cx="2003268" cy="150051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C759A41-917B-710A-6335-15FF592D3D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311" y="1828291"/>
            <a:ext cx="3354287" cy="443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88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6E923C-91D1-9B34-2576-A797EC8EBD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665" y="341746"/>
            <a:ext cx="5328145" cy="397430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E64B68D-DAAD-E2C2-B0F2-5EEF8A370D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1810" y="1928022"/>
            <a:ext cx="5698142" cy="4776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15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C9C049-B359-8F15-4962-F46E5141C1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5246254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/>
              <a:t>All the Stafford school Sixth Forms are an integral part of their school’s educational journey for students.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Between them, and individually they have over 20 years of experience in delivering excellent level 3 courses </a:t>
            </a:r>
          </a:p>
          <a:p>
            <a:pPr marL="0" indent="0">
              <a:buNone/>
            </a:pPr>
            <a:r>
              <a:rPr lang="en-GB"/>
              <a:t>and supporting students to achieve their full potential.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We have highly skilled, graduate teachers and together with the Head of Sixth Forms and pastoral </a:t>
            </a:r>
          </a:p>
          <a:p>
            <a:pPr marL="0" indent="0">
              <a:buNone/>
            </a:pPr>
            <a:r>
              <a:rPr lang="en-GB"/>
              <a:t>teams, they ensure that you can access a balanced range of courses and study them in a supportive </a:t>
            </a:r>
          </a:p>
          <a:p>
            <a:pPr marL="0" indent="0">
              <a:buNone/>
            </a:pPr>
            <a:r>
              <a:rPr lang="en-GB"/>
              <a:t>learning environment.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We pride ourselves on being able to offer small group sizes in the majority of </a:t>
            </a:r>
          </a:p>
          <a:p>
            <a:pPr marL="0" indent="0">
              <a:buNone/>
            </a:pPr>
            <a:r>
              <a:rPr lang="en-GB"/>
              <a:t>our courses. This offers a personalised learning environment encouraging you to reach your full </a:t>
            </a:r>
          </a:p>
          <a:p>
            <a:pPr marL="0" indent="0">
              <a:buNone/>
            </a:pPr>
            <a:r>
              <a:rPr lang="en-GB"/>
              <a:t>potential.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We have access to a wide range of enrichment activities to suit your interests, skills and needs. These</a:t>
            </a:r>
          </a:p>
          <a:p>
            <a:pPr marL="0" indent="0">
              <a:buNone/>
            </a:pPr>
            <a:r>
              <a:rPr lang="en-GB"/>
              <a:t> extra/super curricular activities will help you  go onto appropriate destinations after you leave the Sixth </a:t>
            </a:r>
          </a:p>
          <a:p>
            <a:pPr marL="0" indent="0">
              <a:buNone/>
            </a:pPr>
            <a:r>
              <a:rPr lang="en-GB"/>
              <a:t>Form, whether it is a degree, high level apprenticeship or employment.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669DC3-DAF4-D72E-19CB-BAB859940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5468" y="204581"/>
            <a:ext cx="2010056" cy="148610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FF9A02B-7692-1C6F-B132-CACFBDD30B51}"/>
              </a:ext>
            </a:extLst>
          </p:cNvPr>
          <p:cNvSpPr txBox="1"/>
          <p:nvPr/>
        </p:nvSpPr>
        <p:spPr>
          <a:xfrm>
            <a:off x="1542473" y="498764"/>
            <a:ext cx="4054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  <a:r>
              <a:rPr kumimoji="0" lang="en-GB" sz="3200" b="0" i="0" u="none" strike="noStrike" kern="1200" cap="none" spc="0" normalizeH="0" baseline="3000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</a:t>
            </a: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Form &amp; A Levels</a:t>
            </a:r>
          </a:p>
        </p:txBody>
      </p:sp>
    </p:spTree>
    <p:extLst>
      <p:ext uri="{BB962C8B-B14F-4D97-AF65-F5344CB8AC3E}">
        <p14:creationId xmlns:p14="http://schemas.microsoft.com/office/powerpoint/2010/main" val="3236834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6A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5D19214-C3BE-6094-16E2-FA1042380E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3467" y="2024973"/>
            <a:ext cx="10905066" cy="28080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621BE0-2C4C-123A-DD0D-B94094AABAAF}"/>
              </a:ext>
            </a:extLst>
          </p:cNvPr>
          <p:cNvSpPr txBox="1"/>
          <p:nvPr/>
        </p:nvSpPr>
        <p:spPr>
          <a:xfrm>
            <a:off x="3112655" y="1062182"/>
            <a:ext cx="1688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Other Options :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15D94B-63B3-0503-AB59-476B6C3E9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839" y="4582317"/>
            <a:ext cx="2039361" cy="135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1967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EF40F4-A4B8-CAB5-7DC1-94C3DAC5C0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0608" y="3892639"/>
            <a:ext cx="11668260" cy="2387600"/>
          </a:xfrm>
        </p:spPr>
        <p:txBody>
          <a:bodyPr>
            <a:normAutofit fontScale="90000"/>
          </a:bodyPr>
          <a:lstStyle/>
          <a:p>
            <a:pPr algn="l"/>
            <a:r>
              <a:rPr lang="en-GB" sz="3100" b="1"/>
              <a:t>POLICE</a:t>
            </a:r>
            <a:r>
              <a:rPr lang="en-GB" sz="1300"/>
              <a:t> </a:t>
            </a:r>
            <a:br>
              <a:rPr lang="en-GB" sz="1300"/>
            </a:br>
            <a:r>
              <a:rPr lang="en-GB" sz="2700"/>
              <a:t>Currently there are 3 entry routes , although as of next year there will be 4.</a:t>
            </a:r>
            <a:br>
              <a:rPr lang="en-GB" sz="2700"/>
            </a:br>
            <a:br>
              <a:rPr lang="en-GB" sz="2700"/>
            </a:br>
            <a:r>
              <a:rPr lang="en-GB" sz="2700" b="1"/>
              <a:t>PCDA</a:t>
            </a:r>
            <a:r>
              <a:rPr lang="en-GB" sz="2700"/>
              <a:t> – Police Constable Degree Apprenticeship – come and do a degree as you learn.</a:t>
            </a:r>
            <a:br>
              <a:rPr lang="en-GB" sz="2700"/>
            </a:br>
            <a:r>
              <a:rPr lang="en-GB" sz="2700" b="1"/>
              <a:t>DHEP</a:t>
            </a:r>
            <a:r>
              <a:rPr lang="en-GB" sz="2700"/>
              <a:t> – Degree Holder Entry Programme – for those who already have a degree.</a:t>
            </a:r>
            <a:br>
              <a:rPr lang="en-GB" sz="2700"/>
            </a:br>
            <a:r>
              <a:rPr lang="en-GB" sz="2700" b="1"/>
              <a:t>DCDHEP</a:t>
            </a:r>
            <a:r>
              <a:rPr lang="en-GB" sz="2700"/>
              <a:t> – Detective Constable Degree Holder Entry Programme – for those who already have a degree and want to go into investigations.</a:t>
            </a:r>
            <a:br>
              <a:rPr lang="en-GB" sz="2700"/>
            </a:br>
            <a:br>
              <a:rPr lang="en-GB" sz="2700"/>
            </a:br>
            <a:r>
              <a:rPr lang="en-GB" sz="2700"/>
              <a:t>And the new one for Jan;</a:t>
            </a:r>
            <a:br>
              <a:rPr lang="en-GB" sz="2700"/>
            </a:br>
            <a:r>
              <a:rPr lang="en-GB" sz="2700" b="1"/>
              <a:t>PCEP</a:t>
            </a:r>
            <a:r>
              <a:rPr lang="en-GB" sz="2700"/>
              <a:t> – Police Constable Entry Programme – for those who haven’t got a degree and don’t want to do a degree, you must be 18 years old .so going back to how it used to be really!</a:t>
            </a:r>
            <a:br>
              <a:rPr lang="en-GB" sz="2700"/>
            </a:br>
            <a:br>
              <a:rPr lang="en-GB" sz="2700"/>
            </a:br>
            <a:endParaRPr lang="en-GB" sz="2700"/>
          </a:p>
        </p:txBody>
      </p:sp>
    </p:spTree>
    <p:extLst>
      <p:ext uri="{BB962C8B-B14F-4D97-AF65-F5344CB8AC3E}">
        <p14:creationId xmlns:p14="http://schemas.microsoft.com/office/powerpoint/2010/main" val="1281883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4">
            <a:extLst>
              <a:ext uri="{FF2B5EF4-FFF2-40B4-BE49-F238E27FC236}">
                <a16:creationId xmlns:a16="http://schemas.microsoft.com/office/drawing/2014/main" id="{928F64C6-FE22-4FC1-A763-DFCC51481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261224" y="4577975"/>
            <a:ext cx="7539349" cy="1899827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1ACCE2-45B5-6D63-DD6B-5B712483FD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03468" y="4741948"/>
            <a:ext cx="6829520" cy="862031"/>
          </a:xfrm>
        </p:spPr>
        <p:txBody>
          <a:bodyPr>
            <a:normAutofit/>
          </a:bodyPr>
          <a:lstStyle/>
          <a:p>
            <a:pPr algn="l"/>
            <a:r>
              <a:rPr lang="en-GB" sz="4000">
                <a:solidFill>
                  <a:srgbClr val="FFFFFF"/>
                </a:solidFill>
              </a:rPr>
              <a:t>University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8DCFA8-61B2-21E8-EA3D-126035BD6D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840" y="1195273"/>
            <a:ext cx="3793472" cy="23642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B444BB-D145-37D6-A89F-5CE3E1E87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4959" y="700410"/>
            <a:ext cx="3797570" cy="12531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9D5C286-3D81-AB64-01F9-EC1C572524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9661" y="2422097"/>
            <a:ext cx="3675798" cy="20138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33B1FA1-8F38-F269-6629-841634CA94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9493" y="432178"/>
            <a:ext cx="3023495" cy="1693157"/>
          </a:xfrm>
          <a:prstGeom prst="rect">
            <a:avLst/>
          </a:prstGeom>
        </p:spPr>
      </p:pic>
      <p:cxnSp>
        <p:nvCxnSpPr>
          <p:cNvPr id="26" name="Straight Connector 16">
            <a:extLst>
              <a:ext uri="{FF2B5EF4-FFF2-40B4-BE49-F238E27FC236}">
                <a16:creationId xmlns:a16="http://schemas.microsoft.com/office/drawing/2014/main" id="{5C34627B-48E6-4F4D-B843-97717A86B4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19934" y="5694097"/>
            <a:ext cx="5486400" cy="0"/>
          </a:xfrm>
          <a:prstGeom prst="line">
            <a:avLst/>
          </a:prstGeom>
          <a:ln w="1587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09654545-A677-599E-DF7B-ABBB5F6BE8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840" y="4582300"/>
            <a:ext cx="3794760" cy="18973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95D7621-3A43-1044-58FD-18DD2E68CC5A}"/>
              </a:ext>
            </a:extLst>
          </p:cNvPr>
          <p:cNvSpPr txBox="1"/>
          <p:nvPr/>
        </p:nvSpPr>
        <p:spPr>
          <a:xfrm>
            <a:off x="8538693" y="2601532"/>
            <a:ext cx="302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>
                <a:solidFill>
                  <a:srgbClr val="FF0000"/>
                </a:solidFill>
              </a:rPr>
              <a:t>Scholarships abroad</a:t>
            </a:r>
          </a:p>
        </p:txBody>
      </p:sp>
    </p:spTree>
    <p:extLst>
      <p:ext uri="{BB962C8B-B14F-4D97-AF65-F5344CB8AC3E}">
        <p14:creationId xmlns:p14="http://schemas.microsoft.com/office/powerpoint/2010/main" val="3584533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1B8DE4-2A87-5F19-89F6-67E46947E7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7978" y="3070389"/>
            <a:ext cx="2619741" cy="3362794"/>
          </a:xfrm>
          <a:prstGeom prst="rect">
            <a:avLst/>
          </a:prstGeom>
        </p:spPr>
      </p:pic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EE036A23-E81E-0943-6F49-3D14B112A9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38657" y="1509397"/>
            <a:ext cx="2657846" cy="1448002"/>
          </a:xfr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24A5C13-223E-84C6-414D-859FCA1783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176" y="565348"/>
            <a:ext cx="3341871" cy="63024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E0F691A-8B94-D37E-52EF-686BF219F1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6404" y="205692"/>
            <a:ext cx="2686425" cy="587774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58C02F9-334D-EEDA-67BC-4052182A55EF}"/>
              </a:ext>
            </a:extLst>
          </p:cNvPr>
          <p:cNvSpPr txBox="1"/>
          <p:nvPr/>
        </p:nvSpPr>
        <p:spPr>
          <a:xfrm>
            <a:off x="3528291" y="424817"/>
            <a:ext cx="2567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Degree/Higher Level Apprenticeships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8BC16C51-ACF4-8ADC-4D45-66F4D83C03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9205" y="205692"/>
            <a:ext cx="1936750" cy="108458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B1C9897-4E9A-1548-A044-90D0C252671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48414" y="2957399"/>
            <a:ext cx="2047586" cy="114664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F7A815F-B96B-5260-9517-2F4B3AEFC7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99048" y="5574987"/>
            <a:ext cx="2033799" cy="101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595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3CD2D30-5927-6FC2-ABD5-0362EDD4704F}"/>
              </a:ext>
            </a:extLst>
          </p:cNvPr>
          <p:cNvSpPr txBox="1"/>
          <p:nvPr/>
        </p:nvSpPr>
        <p:spPr>
          <a:xfrm>
            <a:off x="5689600" y="378691"/>
            <a:ext cx="12565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Gap Year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C55447A-EC37-CB0F-979F-5C518BECAB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854" y="0"/>
            <a:ext cx="4931364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D73881D-B7F8-E367-DE3E-CC3742BC63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3264" y="188768"/>
            <a:ext cx="2676525" cy="17145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19D50B4-13FA-E6A2-A107-0BB87CD999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9736" y="2061111"/>
            <a:ext cx="4220164" cy="442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4941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729A48A-6FE3-B683-9AE3-047F6C82E590}"/>
              </a:ext>
            </a:extLst>
          </p:cNvPr>
          <p:cNvSpPr txBox="1"/>
          <p:nvPr/>
        </p:nvSpPr>
        <p:spPr>
          <a:xfrm>
            <a:off x="761800" y="2470244"/>
            <a:ext cx="5334197" cy="37698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World of work </a:t>
            </a:r>
          </a:p>
        </p:txBody>
      </p:sp>
      <p:pic>
        <p:nvPicPr>
          <p:cNvPr id="24" name="Picture 3" descr="Metallic spheres connected in mesh">
            <a:extLst>
              <a:ext uri="{FF2B5EF4-FFF2-40B4-BE49-F238E27FC236}">
                <a16:creationId xmlns:a16="http://schemas.microsoft.com/office/drawing/2014/main" id="{B9B41AED-EEEF-B6E2-E250-9AAD0E988E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56" r="25307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9030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664</Words>
  <Application>Microsoft Office PowerPoint</Application>
  <PresentationFormat>Widescreen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       Post 16/18 Options </vt:lpstr>
      <vt:lpstr>PowerPoint Presentation</vt:lpstr>
      <vt:lpstr>PowerPoint Presentation</vt:lpstr>
      <vt:lpstr>BTEC /AAQ`s Watch this space  Guide to the post-16 qualifications landscape at level 3 and below for 2025 and beyond - November 2023 (publishing.service.gov.uk)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POLICE  Currently there are 3 entry routes , although as of next year there will be 4.  PCDA – Police Constable Degree Apprenticeship – come and do a degree as you learn. DHEP – Degree Holder Entry Programme – for those who already have a degree. DCDHEP – Detective Constable Degree Holder Entry Programme – for those who already have a degree and want to go into investigations.  And the new one for Jan; PCEP – Police Constable Entry Programme – for those who haven’t got a degree and don’t want to do a degree, you must be 18 years old .so going back to how it used to be really!  </vt:lpstr>
      <vt:lpstr>University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 16/18 Options</dc:title>
  <dc:creator>Mrs V Bowyer</dc:creator>
  <cp:lastModifiedBy>Mrs V Bowyer</cp:lastModifiedBy>
  <cp:revision>2</cp:revision>
  <cp:lastPrinted>2024-01-09T15:09:24Z</cp:lastPrinted>
  <dcterms:created xsi:type="dcterms:W3CDTF">2024-01-09T14:55:46Z</dcterms:created>
  <dcterms:modified xsi:type="dcterms:W3CDTF">2024-05-22T13:59:10Z</dcterms:modified>
</cp:coreProperties>
</file>