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omments/modernComment_102_A7E4CA45.xml" ContentType="application/vnd.ms-powerpoint.comments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62" r:id="rId2"/>
    <p:sldId id="263" r:id="rId3"/>
    <p:sldId id="260" r:id="rId4"/>
    <p:sldId id="261" r:id="rId5"/>
    <p:sldId id="258" r:id="rId6"/>
  </p:sldIdLst>
  <p:sldSz cx="9756775" cy="17675225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73502D83-E3E6-131B-7082-69A311C3A137}" name="Mrs V Bowyer" initials="VB" userId="S::VBOWYER@sirgrahambalfour.staffs.sch.uk::a1deba8b-5422-4c6f-90b2-db08a45ad279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31022E6-388A-417D-8848-CCB69F195BBD}" v="1" dt="2025-09-16T12:58:50.5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43" d="100"/>
          <a:sy n="43" d="100"/>
        </p:scale>
        <p:origin x="352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Relationship Id="rId14" Type="http://schemas.microsoft.com/office/2018/10/relationships/authors" Target="author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V Bowyer" userId="a1deba8b-5422-4c6f-90b2-db08a45ad279" providerId="ADAL" clId="{F31022E6-388A-417D-8848-CCB69F195BBD}"/>
    <pc:docChg chg="custSel modSld">
      <pc:chgData name="Mrs V Bowyer" userId="a1deba8b-5422-4c6f-90b2-db08a45ad279" providerId="ADAL" clId="{F31022E6-388A-417D-8848-CCB69F195BBD}" dt="2025-09-16T12:59:14.633" v="454" actId="478"/>
      <pc:docMkLst>
        <pc:docMk/>
      </pc:docMkLst>
      <pc:sldChg chg="addSp modSp mod">
        <pc:chgData name="Mrs V Bowyer" userId="a1deba8b-5422-4c6f-90b2-db08a45ad279" providerId="ADAL" clId="{F31022E6-388A-417D-8848-CCB69F195BBD}" dt="2025-09-16T12:11:35.251" v="433" actId="11529"/>
        <pc:sldMkLst>
          <pc:docMk/>
          <pc:sldMk cId="488173978" sldId="260"/>
        </pc:sldMkLst>
        <pc:spChg chg="mod">
          <ac:chgData name="Mrs V Bowyer" userId="a1deba8b-5422-4c6f-90b2-db08a45ad279" providerId="ADAL" clId="{F31022E6-388A-417D-8848-CCB69F195BBD}" dt="2025-09-16T12:11:26.529" v="432" actId="1076"/>
          <ac:spMkLst>
            <pc:docMk/>
            <pc:sldMk cId="488173978" sldId="260"/>
            <ac:spMk id="18" creationId="{F89F2820-FEB1-8689-964E-F3D86C932A92}"/>
          </ac:spMkLst>
        </pc:spChg>
        <pc:spChg chg="mod">
          <ac:chgData name="Mrs V Bowyer" userId="a1deba8b-5422-4c6f-90b2-db08a45ad279" providerId="ADAL" clId="{F31022E6-388A-417D-8848-CCB69F195BBD}" dt="2025-09-16T12:09:43.722" v="286" actId="20577"/>
          <ac:spMkLst>
            <pc:docMk/>
            <pc:sldMk cId="488173978" sldId="260"/>
            <ac:spMk id="58" creationId="{A4D6EF33-CE01-4E44-AE8B-F496F9AFBEBF}"/>
          </ac:spMkLst>
        </pc:spChg>
        <pc:spChg chg="mod">
          <ac:chgData name="Mrs V Bowyer" userId="a1deba8b-5422-4c6f-90b2-db08a45ad279" providerId="ADAL" clId="{F31022E6-388A-417D-8848-CCB69F195BBD}" dt="2025-09-16T12:10:15.378" v="324" actId="1076"/>
          <ac:spMkLst>
            <pc:docMk/>
            <pc:sldMk cId="488173978" sldId="260"/>
            <ac:spMk id="59" creationId="{EB1A4106-EF57-4051-81DC-5434A5F0A3A1}"/>
          </ac:spMkLst>
        </pc:spChg>
        <pc:spChg chg="mod">
          <ac:chgData name="Mrs V Bowyer" userId="a1deba8b-5422-4c6f-90b2-db08a45ad279" providerId="ADAL" clId="{F31022E6-388A-417D-8848-CCB69F195BBD}" dt="2025-09-16T12:10:47.763" v="389" actId="20577"/>
          <ac:spMkLst>
            <pc:docMk/>
            <pc:sldMk cId="488173978" sldId="260"/>
            <ac:spMk id="286" creationId="{803FE55E-1723-4F82-95AC-14C144D128AF}"/>
          </ac:spMkLst>
        </pc:spChg>
        <pc:picChg chg="mod">
          <ac:chgData name="Mrs V Bowyer" userId="a1deba8b-5422-4c6f-90b2-db08a45ad279" providerId="ADAL" clId="{F31022E6-388A-417D-8848-CCB69F195BBD}" dt="2025-09-16T12:10:17.961" v="325" actId="1076"/>
          <ac:picMkLst>
            <pc:docMk/>
            <pc:sldMk cId="488173978" sldId="260"/>
            <ac:picMk id="61" creationId="{24C9AB80-3150-4DF0-866D-3355B08F405B}"/>
          </ac:picMkLst>
        </pc:picChg>
        <pc:cxnChg chg="add">
          <ac:chgData name="Mrs V Bowyer" userId="a1deba8b-5422-4c6f-90b2-db08a45ad279" providerId="ADAL" clId="{F31022E6-388A-417D-8848-CCB69F195BBD}" dt="2025-09-16T12:11:35.251" v="433" actId="11529"/>
          <ac:cxnSpMkLst>
            <pc:docMk/>
            <pc:sldMk cId="488173978" sldId="260"/>
            <ac:cxnSpMk id="16" creationId="{D11B93BB-68B6-89E7-9683-0817B264FD99}"/>
          </ac:cxnSpMkLst>
        </pc:cxnChg>
      </pc:sldChg>
      <pc:sldChg chg="addSp modSp mod">
        <pc:chgData name="Mrs V Bowyer" userId="a1deba8b-5422-4c6f-90b2-db08a45ad279" providerId="ADAL" clId="{F31022E6-388A-417D-8848-CCB69F195BBD}" dt="2025-09-16T12:09:18.288" v="259" actId="11529"/>
        <pc:sldMkLst>
          <pc:docMk/>
          <pc:sldMk cId="3781382321" sldId="261"/>
        </pc:sldMkLst>
        <pc:spChg chg="mod">
          <ac:chgData name="Mrs V Bowyer" userId="a1deba8b-5422-4c6f-90b2-db08a45ad279" providerId="ADAL" clId="{F31022E6-388A-417D-8848-CCB69F195BBD}" dt="2025-09-16T12:06:42.506" v="50" actId="1076"/>
          <ac:spMkLst>
            <pc:docMk/>
            <pc:sldMk cId="3781382321" sldId="261"/>
            <ac:spMk id="2" creationId="{C0395B86-3E52-A322-B57D-626CCA7B3020}"/>
          </ac:spMkLst>
        </pc:spChg>
        <pc:spChg chg="mod">
          <ac:chgData name="Mrs V Bowyer" userId="a1deba8b-5422-4c6f-90b2-db08a45ad279" providerId="ADAL" clId="{F31022E6-388A-417D-8848-CCB69F195BBD}" dt="2025-09-16T12:07:34.745" v="141" actId="1076"/>
          <ac:spMkLst>
            <pc:docMk/>
            <pc:sldMk cId="3781382321" sldId="261"/>
            <ac:spMk id="8" creationId="{DBFDD9B7-2293-F50D-A4A9-FA09E6AC27C6}"/>
          </ac:spMkLst>
        </pc:spChg>
        <pc:spChg chg="mod">
          <ac:chgData name="Mrs V Bowyer" userId="a1deba8b-5422-4c6f-90b2-db08a45ad279" providerId="ADAL" clId="{F31022E6-388A-417D-8848-CCB69F195BBD}" dt="2025-09-16T12:09:03.625" v="258" actId="1076"/>
          <ac:spMkLst>
            <pc:docMk/>
            <pc:sldMk cId="3781382321" sldId="261"/>
            <ac:spMk id="11" creationId="{19F6AA2B-A1C7-E0D8-BD1B-F1BA825B11E5}"/>
          </ac:spMkLst>
        </pc:spChg>
        <pc:spChg chg="mod">
          <ac:chgData name="Mrs V Bowyer" userId="a1deba8b-5422-4c6f-90b2-db08a45ad279" providerId="ADAL" clId="{F31022E6-388A-417D-8848-CCB69F195BBD}" dt="2025-09-16T12:07:02.474" v="89" actId="1076"/>
          <ac:spMkLst>
            <pc:docMk/>
            <pc:sldMk cId="3781382321" sldId="261"/>
            <ac:spMk id="72" creationId="{F5D3915A-6928-44F8-ABA2-F44A0FFB61FF}"/>
          </ac:spMkLst>
        </pc:spChg>
        <pc:spChg chg="mod">
          <ac:chgData name="Mrs V Bowyer" userId="a1deba8b-5422-4c6f-90b2-db08a45ad279" providerId="ADAL" clId="{F31022E6-388A-417D-8848-CCB69F195BBD}" dt="2025-09-16T12:08:10.718" v="239" actId="20577"/>
          <ac:spMkLst>
            <pc:docMk/>
            <pc:sldMk cId="3781382321" sldId="261"/>
            <ac:spMk id="73" creationId="{9CAB766D-1B7C-471F-A6C0-04285FC45440}"/>
          </ac:spMkLst>
        </pc:spChg>
        <pc:cxnChg chg="add">
          <ac:chgData name="Mrs V Bowyer" userId="a1deba8b-5422-4c6f-90b2-db08a45ad279" providerId="ADAL" clId="{F31022E6-388A-417D-8848-CCB69F195BBD}" dt="2025-09-16T12:09:18.288" v="259" actId="11529"/>
          <ac:cxnSpMkLst>
            <pc:docMk/>
            <pc:sldMk cId="3781382321" sldId="261"/>
            <ac:cxnSpMk id="9" creationId="{0B677A27-8FD0-4E58-3A7D-64CAD58B0A86}"/>
          </ac:cxnSpMkLst>
        </pc:cxnChg>
      </pc:sldChg>
      <pc:sldChg chg="addSp delSp modSp mod">
        <pc:chgData name="Mrs V Bowyer" userId="a1deba8b-5422-4c6f-90b2-db08a45ad279" providerId="ADAL" clId="{F31022E6-388A-417D-8848-CCB69F195BBD}" dt="2025-09-16T12:59:14.633" v="454" actId="478"/>
        <pc:sldMkLst>
          <pc:docMk/>
          <pc:sldMk cId="2354591877" sldId="262"/>
        </pc:sldMkLst>
        <pc:spChg chg="add mod">
          <ac:chgData name="Mrs V Bowyer" userId="a1deba8b-5422-4c6f-90b2-db08a45ad279" providerId="ADAL" clId="{F31022E6-388A-417D-8848-CCB69F195BBD}" dt="2025-09-16T12:58:58.354" v="452" actId="20577"/>
          <ac:spMkLst>
            <pc:docMk/>
            <pc:sldMk cId="2354591877" sldId="262"/>
            <ac:spMk id="7" creationId="{3A45835B-D8D2-7AB7-501C-E55F9ED72077}"/>
          </ac:spMkLst>
        </pc:spChg>
        <pc:spChg chg="del">
          <ac:chgData name="Mrs V Bowyer" userId="a1deba8b-5422-4c6f-90b2-db08a45ad279" providerId="ADAL" clId="{F31022E6-388A-417D-8848-CCB69F195BBD}" dt="2025-09-16T12:59:12.475" v="453" actId="478"/>
          <ac:spMkLst>
            <pc:docMk/>
            <pc:sldMk cId="2354591877" sldId="262"/>
            <ac:spMk id="286" creationId="{803FE55E-1723-4F82-95AC-14C144D128AF}"/>
          </ac:spMkLst>
        </pc:spChg>
        <pc:cxnChg chg="del">
          <ac:chgData name="Mrs V Bowyer" userId="a1deba8b-5422-4c6f-90b2-db08a45ad279" providerId="ADAL" clId="{F31022E6-388A-417D-8848-CCB69F195BBD}" dt="2025-09-16T12:59:14.633" v="454" actId="478"/>
          <ac:cxnSpMkLst>
            <pc:docMk/>
            <pc:sldMk cId="2354591877" sldId="262"/>
            <ac:cxnSpMk id="272" creationId="{4226F799-69F5-684E-962E-83B20F19CC0C}"/>
          </ac:cxnSpMkLst>
        </pc:cxnChg>
      </pc:sldChg>
      <pc:sldChg chg="modSp mod">
        <pc:chgData name="Mrs V Bowyer" userId="a1deba8b-5422-4c6f-90b2-db08a45ad279" providerId="ADAL" clId="{F31022E6-388A-417D-8848-CCB69F195BBD}" dt="2025-09-16T12:12:09.485" v="441" actId="20577"/>
        <pc:sldMkLst>
          <pc:docMk/>
          <pc:sldMk cId="4194410212" sldId="263"/>
        </pc:sldMkLst>
        <pc:spChg chg="mod">
          <ac:chgData name="Mrs V Bowyer" userId="a1deba8b-5422-4c6f-90b2-db08a45ad279" providerId="ADAL" clId="{F31022E6-388A-417D-8848-CCB69F195BBD}" dt="2025-09-16T12:12:09.485" v="441" actId="20577"/>
          <ac:spMkLst>
            <pc:docMk/>
            <pc:sldMk cId="4194410212" sldId="263"/>
            <ac:spMk id="9" creationId="{71B4AC1D-38A4-6D04-EDA7-F90E0FA2F704}"/>
          </ac:spMkLst>
        </pc:spChg>
      </pc:sldChg>
    </pc:docChg>
  </pc:docChgLst>
</pc:chgInfo>
</file>

<file path=ppt/comments/modernComment_102_A7E4CA45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8EA19E6F-3209-4FC1-B80C-DE2817345F3A}" authorId="{73502D83-E3E6-131B-7082-69A311C3A137}" created="2025-09-16T12:05:50.564">
    <pc:sldMkLst xmlns:pc="http://schemas.microsoft.com/office/powerpoint/2013/main/command">
      <pc:docMk/>
      <pc:sldMk cId="2816789061" sldId="258"/>
    </pc:sldMkLst>
    <p188:txBody>
      <a:bodyPr/>
      <a:lstStyle/>
      <a:p>
        <a:r>
          <a:rPr lang="en-GB"/>
          <a:t>Students can explain what the LMI is , name 3 ways where they can source it 
Careers hub
Unifrog
Staffsjobscareers
Students can identify 5 local growth sectors , one key employer nationwaide and locally </a:t>
        </a:r>
      </a:p>
    </p188:txBody>
  </p188:cm>
</p188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9C209C-5BEC-4D8B-8F85-87E21C217521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74913" y="1241425"/>
            <a:ext cx="18478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3F41CE-6142-4FE8-80DD-07BF59109F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691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65375" y="1347788"/>
            <a:ext cx="2006600" cy="36369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06234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65375" y="1347788"/>
            <a:ext cx="2006600" cy="36369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24713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65375" y="1347788"/>
            <a:ext cx="2006600" cy="36369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77812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65375" y="1347788"/>
            <a:ext cx="2006600" cy="36369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58697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65375" y="1347788"/>
            <a:ext cx="2006600" cy="36369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79508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1758" y="2892683"/>
            <a:ext cx="8293259" cy="6153597"/>
          </a:xfrm>
        </p:spPr>
        <p:txBody>
          <a:bodyPr anchor="b"/>
          <a:lstStyle>
            <a:lvl1pPr algn="ctr">
              <a:defRPr sz="6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597" y="9283586"/>
            <a:ext cx="7317581" cy="4267420"/>
          </a:xfrm>
        </p:spPr>
        <p:txBody>
          <a:bodyPr/>
          <a:lstStyle>
            <a:lvl1pPr marL="0" indent="0" algn="ctr">
              <a:buNone/>
              <a:defRPr sz="2561"/>
            </a:lvl1pPr>
            <a:lvl2pPr marL="487832" indent="0" algn="ctr">
              <a:buNone/>
              <a:defRPr sz="2134"/>
            </a:lvl2pPr>
            <a:lvl3pPr marL="975665" indent="0" algn="ctr">
              <a:buNone/>
              <a:defRPr sz="1921"/>
            </a:lvl3pPr>
            <a:lvl4pPr marL="1463497" indent="0" algn="ctr">
              <a:buNone/>
              <a:defRPr sz="1707"/>
            </a:lvl4pPr>
            <a:lvl5pPr marL="1951330" indent="0" algn="ctr">
              <a:buNone/>
              <a:defRPr sz="1707"/>
            </a:lvl5pPr>
            <a:lvl6pPr marL="2439162" indent="0" algn="ctr">
              <a:buNone/>
              <a:defRPr sz="1707"/>
            </a:lvl6pPr>
            <a:lvl7pPr marL="2926994" indent="0" algn="ctr">
              <a:buNone/>
              <a:defRPr sz="1707"/>
            </a:lvl7pPr>
            <a:lvl8pPr marL="3414827" indent="0" algn="ctr">
              <a:buNone/>
              <a:defRPr sz="1707"/>
            </a:lvl8pPr>
            <a:lvl9pPr marL="3902659" indent="0" algn="ctr">
              <a:buNone/>
              <a:defRPr sz="170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58F57-AF15-471F-947A-8C982AB3ECD3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49F6B-6C0C-414A-9E3D-1C5FF870A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57206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58F57-AF15-471F-947A-8C982AB3ECD3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49F6B-6C0C-414A-9E3D-1C5FF870A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12492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5697" y="4406537"/>
            <a:ext cx="8415218" cy="7352401"/>
          </a:xfrm>
        </p:spPr>
        <p:txBody>
          <a:bodyPr anchor="b"/>
          <a:lstStyle>
            <a:lvl1pPr>
              <a:defRPr sz="6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5697" y="11828495"/>
            <a:ext cx="8415218" cy="3866454"/>
          </a:xfrm>
        </p:spPr>
        <p:txBody>
          <a:bodyPr/>
          <a:lstStyle>
            <a:lvl1pPr marL="0" indent="0">
              <a:buNone/>
              <a:defRPr sz="2561">
                <a:solidFill>
                  <a:schemeClr val="tx1"/>
                </a:solidFill>
              </a:defRPr>
            </a:lvl1pPr>
            <a:lvl2pPr marL="487832" indent="0">
              <a:buNone/>
              <a:defRPr sz="2134">
                <a:solidFill>
                  <a:schemeClr val="tx1">
                    <a:tint val="75000"/>
                  </a:schemeClr>
                </a:solidFill>
              </a:defRPr>
            </a:lvl2pPr>
            <a:lvl3pPr marL="975665" indent="0">
              <a:buNone/>
              <a:defRPr sz="1921">
                <a:solidFill>
                  <a:schemeClr val="tx1">
                    <a:tint val="75000"/>
                  </a:schemeClr>
                </a:solidFill>
              </a:defRPr>
            </a:lvl3pPr>
            <a:lvl4pPr marL="1463497" indent="0">
              <a:buNone/>
              <a:defRPr sz="1707">
                <a:solidFill>
                  <a:schemeClr val="tx1">
                    <a:tint val="75000"/>
                  </a:schemeClr>
                </a:solidFill>
              </a:defRPr>
            </a:lvl4pPr>
            <a:lvl5pPr marL="1951330" indent="0">
              <a:buNone/>
              <a:defRPr sz="1707">
                <a:solidFill>
                  <a:schemeClr val="tx1">
                    <a:tint val="75000"/>
                  </a:schemeClr>
                </a:solidFill>
              </a:defRPr>
            </a:lvl5pPr>
            <a:lvl6pPr marL="2439162" indent="0">
              <a:buNone/>
              <a:defRPr sz="1707">
                <a:solidFill>
                  <a:schemeClr val="tx1">
                    <a:tint val="75000"/>
                  </a:schemeClr>
                </a:solidFill>
              </a:defRPr>
            </a:lvl6pPr>
            <a:lvl7pPr marL="2926994" indent="0">
              <a:buNone/>
              <a:defRPr sz="1707">
                <a:solidFill>
                  <a:schemeClr val="tx1">
                    <a:tint val="75000"/>
                  </a:schemeClr>
                </a:solidFill>
              </a:defRPr>
            </a:lvl7pPr>
            <a:lvl8pPr marL="3414827" indent="0">
              <a:buNone/>
              <a:defRPr sz="1707">
                <a:solidFill>
                  <a:schemeClr val="tx1">
                    <a:tint val="75000"/>
                  </a:schemeClr>
                </a:solidFill>
              </a:defRPr>
            </a:lvl8pPr>
            <a:lvl9pPr marL="3902659" indent="0">
              <a:buNone/>
              <a:defRPr sz="170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58F57-AF15-471F-947A-8C982AB3ECD3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49F6B-6C0C-414A-9E3D-1C5FF870A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34595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0778" y="4705210"/>
            <a:ext cx="4146629" cy="1121476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39368" y="4705210"/>
            <a:ext cx="4146629" cy="1121476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58F57-AF15-471F-947A-8C982AB3ECD3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49F6B-6C0C-414A-9E3D-1C5FF870A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4214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2049" y="941046"/>
            <a:ext cx="8415218" cy="341639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2050" y="4332886"/>
            <a:ext cx="4127573" cy="2123481"/>
          </a:xfrm>
        </p:spPr>
        <p:txBody>
          <a:bodyPr anchor="b"/>
          <a:lstStyle>
            <a:lvl1pPr marL="0" indent="0">
              <a:buNone/>
              <a:defRPr sz="2561" b="1"/>
            </a:lvl1pPr>
            <a:lvl2pPr marL="487832" indent="0">
              <a:buNone/>
              <a:defRPr sz="2134" b="1"/>
            </a:lvl2pPr>
            <a:lvl3pPr marL="975665" indent="0">
              <a:buNone/>
              <a:defRPr sz="1921" b="1"/>
            </a:lvl3pPr>
            <a:lvl4pPr marL="1463497" indent="0">
              <a:buNone/>
              <a:defRPr sz="1707" b="1"/>
            </a:lvl4pPr>
            <a:lvl5pPr marL="1951330" indent="0">
              <a:buNone/>
              <a:defRPr sz="1707" b="1"/>
            </a:lvl5pPr>
            <a:lvl6pPr marL="2439162" indent="0">
              <a:buNone/>
              <a:defRPr sz="1707" b="1"/>
            </a:lvl6pPr>
            <a:lvl7pPr marL="2926994" indent="0">
              <a:buNone/>
              <a:defRPr sz="1707" b="1"/>
            </a:lvl7pPr>
            <a:lvl8pPr marL="3414827" indent="0">
              <a:buNone/>
              <a:defRPr sz="1707" b="1"/>
            </a:lvl8pPr>
            <a:lvl9pPr marL="3902659" indent="0">
              <a:buNone/>
              <a:defRPr sz="170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2050" y="6456367"/>
            <a:ext cx="4127573" cy="949634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39368" y="4332886"/>
            <a:ext cx="4147900" cy="2123481"/>
          </a:xfrm>
        </p:spPr>
        <p:txBody>
          <a:bodyPr anchor="b"/>
          <a:lstStyle>
            <a:lvl1pPr marL="0" indent="0">
              <a:buNone/>
              <a:defRPr sz="2561" b="1"/>
            </a:lvl1pPr>
            <a:lvl2pPr marL="487832" indent="0">
              <a:buNone/>
              <a:defRPr sz="2134" b="1"/>
            </a:lvl2pPr>
            <a:lvl3pPr marL="975665" indent="0">
              <a:buNone/>
              <a:defRPr sz="1921" b="1"/>
            </a:lvl3pPr>
            <a:lvl4pPr marL="1463497" indent="0">
              <a:buNone/>
              <a:defRPr sz="1707" b="1"/>
            </a:lvl4pPr>
            <a:lvl5pPr marL="1951330" indent="0">
              <a:buNone/>
              <a:defRPr sz="1707" b="1"/>
            </a:lvl5pPr>
            <a:lvl6pPr marL="2439162" indent="0">
              <a:buNone/>
              <a:defRPr sz="1707" b="1"/>
            </a:lvl6pPr>
            <a:lvl7pPr marL="2926994" indent="0">
              <a:buNone/>
              <a:defRPr sz="1707" b="1"/>
            </a:lvl7pPr>
            <a:lvl8pPr marL="3414827" indent="0">
              <a:buNone/>
              <a:defRPr sz="1707" b="1"/>
            </a:lvl8pPr>
            <a:lvl9pPr marL="3902659" indent="0">
              <a:buNone/>
              <a:defRPr sz="170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39368" y="6456367"/>
            <a:ext cx="4147900" cy="949634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58F57-AF15-471F-947A-8C982AB3ECD3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49F6B-6C0C-414A-9E3D-1C5FF870A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83838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58F57-AF15-471F-947A-8C982AB3ECD3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49F6B-6C0C-414A-9E3D-1C5FF870A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8292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58F57-AF15-471F-947A-8C982AB3ECD3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49F6B-6C0C-414A-9E3D-1C5FF870A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61522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2049" y="1178348"/>
            <a:ext cx="3146814" cy="4124219"/>
          </a:xfrm>
        </p:spPr>
        <p:txBody>
          <a:bodyPr anchor="b"/>
          <a:lstStyle>
            <a:lvl1pPr>
              <a:defRPr sz="34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47900" y="2544909"/>
            <a:ext cx="4939367" cy="12560866"/>
          </a:xfrm>
        </p:spPr>
        <p:txBody>
          <a:bodyPr/>
          <a:lstStyle>
            <a:lvl1pPr>
              <a:defRPr sz="3414"/>
            </a:lvl1pPr>
            <a:lvl2pPr>
              <a:defRPr sz="2988"/>
            </a:lvl2pPr>
            <a:lvl3pPr>
              <a:defRPr sz="2561"/>
            </a:lvl3pPr>
            <a:lvl4pPr>
              <a:defRPr sz="2134"/>
            </a:lvl4pPr>
            <a:lvl5pPr>
              <a:defRPr sz="2134"/>
            </a:lvl5pPr>
            <a:lvl6pPr>
              <a:defRPr sz="2134"/>
            </a:lvl6pPr>
            <a:lvl7pPr>
              <a:defRPr sz="2134"/>
            </a:lvl7pPr>
            <a:lvl8pPr>
              <a:defRPr sz="2134"/>
            </a:lvl8pPr>
            <a:lvl9pPr>
              <a:defRPr sz="2134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2049" y="5302568"/>
            <a:ext cx="3146814" cy="9823662"/>
          </a:xfrm>
        </p:spPr>
        <p:txBody>
          <a:bodyPr/>
          <a:lstStyle>
            <a:lvl1pPr marL="0" indent="0">
              <a:buNone/>
              <a:defRPr sz="1707"/>
            </a:lvl1pPr>
            <a:lvl2pPr marL="487832" indent="0">
              <a:buNone/>
              <a:defRPr sz="1494"/>
            </a:lvl2pPr>
            <a:lvl3pPr marL="975665" indent="0">
              <a:buNone/>
              <a:defRPr sz="1280"/>
            </a:lvl3pPr>
            <a:lvl4pPr marL="1463497" indent="0">
              <a:buNone/>
              <a:defRPr sz="1067"/>
            </a:lvl4pPr>
            <a:lvl5pPr marL="1951330" indent="0">
              <a:buNone/>
              <a:defRPr sz="1067"/>
            </a:lvl5pPr>
            <a:lvl6pPr marL="2439162" indent="0">
              <a:buNone/>
              <a:defRPr sz="1067"/>
            </a:lvl6pPr>
            <a:lvl7pPr marL="2926994" indent="0">
              <a:buNone/>
              <a:defRPr sz="1067"/>
            </a:lvl7pPr>
            <a:lvl8pPr marL="3414827" indent="0">
              <a:buNone/>
              <a:defRPr sz="1067"/>
            </a:lvl8pPr>
            <a:lvl9pPr marL="3902659" indent="0">
              <a:buNone/>
              <a:defRPr sz="1067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58F57-AF15-471F-947A-8C982AB3ECD3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49F6B-6C0C-414A-9E3D-1C5FF870A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72308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2049" y="1178348"/>
            <a:ext cx="3146814" cy="4124219"/>
          </a:xfrm>
        </p:spPr>
        <p:txBody>
          <a:bodyPr anchor="b"/>
          <a:lstStyle>
            <a:lvl1pPr>
              <a:defRPr sz="34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47900" y="2544909"/>
            <a:ext cx="4939367" cy="12560866"/>
          </a:xfrm>
        </p:spPr>
        <p:txBody>
          <a:bodyPr anchor="t"/>
          <a:lstStyle>
            <a:lvl1pPr marL="0" indent="0">
              <a:buNone/>
              <a:defRPr sz="3414"/>
            </a:lvl1pPr>
            <a:lvl2pPr marL="487832" indent="0">
              <a:buNone/>
              <a:defRPr sz="2988"/>
            </a:lvl2pPr>
            <a:lvl3pPr marL="975665" indent="0">
              <a:buNone/>
              <a:defRPr sz="2561"/>
            </a:lvl3pPr>
            <a:lvl4pPr marL="1463497" indent="0">
              <a:buNone/>
              <a:defRPr sz="2134"/>
            </a:lvl4pPr>
            <a:lvl5pPr marL="1951330" indent="0">
              <a:buNone/>
              <a:defRPr sz="2134"/>
            </a:lvl5pPr>
            <a:lvl6pPr marL="2439162" indent="0">
              <a:buNone/>
              <a:defRPr sz="2134"/>
            </a:lvl6pPr>
            <a:lvl7pPr marL="2926994" indent="0">
              <a:buNone/>
              <a:defRPr sz="2134"/>
            </a:lvl7pPr>
            <a:lvl8pPr marL="3414827" indent="0">
              <a:buNone/>
              <a:defRPr sz="2134"/>
            </a:lvl8pPr>
            <a:lvl9pPr marL="3902659" indent="0">
              <a:buNone/>
              <a:defRPr sz="2134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2049" y="5302568"/>
            <a:ext cx="3146814" cy="9823662"/>
          </a:xfrm>
        </p:spPr>
        <p:txBody>
          <a:bodyPr/>
          <a:lstStyle>
            <a:lvl1pPr marL="0" indent="0">
              <a:buNone/>
              <a:defRPr sz="1707"/>
            </a:lvl1pPr>
            <a:lvl2pPr marL="487832" indent="0">
              <a:buNone/>
              <a:defRPr sz="1494"/>
            </a:lvl2pPr>
            <a:lvl3pPr marL="975665" indent="0">
              <a:buNone/>
              <a:defRPr sz="1280"/>
            </a:lvl3pPr>
            <a:lvl4pPr marL="1463497" indent="0">
              <a:buNone/>
              <a:defRPr sz="1067"/>
            </a:lvl4pPr>
            <a:lvl5pPr marL="1951330" indent="0">
              <a:buNone/>
              <a:defRPr sz="1067"/>
            </a:lvl5pPr>
            <a:lvl6pPr marL="2439162" indent="0">
              <a:buNone/>
              <a:defRPr sz="1067"/>
            </a:lvl6pPr>
            <a:lvl7pPr marL="2926994" indent="0">
              <a:buNone/>
              <a:defRPr sz="1067"/>
            </a:lvl7pPr>
            <a:lvl8pPr marL="3414827" indent="0">
              <a:buNone/>
              <a:defRPr sz="1067"/>
            </a:lvl8pPr>
            <a:lvl9pPr marL="3902659" indent="0">
              <a:buNone/>
              <a:defRPr sz="1067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58F57-AF15-471F-947A-8C982AB3ECD3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49F6B-6C0C-414A-9E3D-1C5FF870A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43257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58F57-AF15-471F-947A-8C982AB3ECD3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49F6B-6C0C-414A-9E3D-1C5FF870A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737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82192" y="941042"/>
            <a:ext cx="2103805" cy="1497893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0779" y="941042"/>
            <a:ext cx="6189454" cy="14978936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58F57-AF15-471F-947A-8C982AB3ECD3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49F6B-6C0C-414A-9E3D-1C5FF870A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7157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0779" y="941046"/>
            <a:ext cx="8415218" cy="341639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0779" y="4705210"/>
            <a:ext cx="8415218" cy="112147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70778" y="16382319"/>
            <a:ext cx="2195274" cy="94104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E58F57-AF15-471F-947A-8C982AB3ECD3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31932" y="16382319"/>
            <a:ext cx="3292912" cy="94104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90723" y="16382319"/>
            <a:ext cx="2195274" cy="94104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A49F6B-6C0C-414A-9E3D-1C5FF870A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892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75665" rtl="0" eaLnBrk="1" latinLnBrk="0" hangingPunct="1">
        <a:lnSpc>
          <a:spcPct val="90000"/>
        </a:lnSpc>
        <a:spcBef>
          <a:spcPct val="0"/>
        </a:spcBef>
        <a:buNone/>
        <a:defRPr sz="469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916" indent="-243916" algn="l" defTabSz="975665" rtl="0" eaLnBrk="1" latinLnBrk="0" hangingPunct="1">
        <a:lnSpc>
          <a:spcPct val="90000"/>
        </a:lnSpc>
        <a:spcBef>
          <a:spcPts val="1067"/>
        </a:spcBef>
        <a:buFont typeface="Arial" panose="020B0604020202020204" pitchFamily="34" charset="0"/>
        <a:buChar char="•"/>
        <a:defRPr sz="2988" kern="1200">
          <a:solidFill>
            <a:schemeClr val="tx1"/>
          </a:solidFill>
          <a:latin typeface="+mn-lt"/>
          <a:ea typeface="+mn-ea"/>
          <a:cs typeface="+mn-cs"/>
        </a:defRPr>
      </a:lvl1pPr>
      <a:lvl2pPr marL="731749" indent="-243916" algn="l" defTabSz="975665" rtl="0" eaLnBrk="1" latinLnBrk="0" hangingPunct="1">
        <a:lnSpc>
          <a:spcPct val="90000"/>
        </a:lnSpc>
        <a:spcBef>
          <a:spcPts val="534"/>
        </a:spcBef>
        <a:buFont typeface="Arial" panose="020B0604020202020204" pitchFamily="34" charset="0"/>
        <a:buChar char="•"/>
        <a:defRPr sz="2561" kern="1200">
          <a:solidFill>
            <a:schemeClr val="tx1"/>
          </a:solidFill>
          <a:latin typeface="+mn-lt"/>
          <a:ea typeface="+mn-ea"/>
          <a:cs typeface="+mn-cs"/>
        </a:defRPr>
      </a:lvl2pPr>
      <a:lvl3pPr marL="1219581" indent="-243916" algn="l" defTabSz="975665" rtl="0" eaLnBrk="1" latinLnBrk="0" hangingPunct="1">
        <a:lnSpc>
          <a:spcPct val="90000"/>
        </a:lnSpc>
        <a:spcBef>
          <a:spcPts val="534"/>
        </a:spcBef>
        <a:buFont typeface="Arial" panose="020B0604020202020204" pitchFamily="34" charset="0"/>
        <a:buChar char="•"/>
        <a:defRPr sz="2134" kern="1200">
          <a:solidFill>
            <a:schemeClr val="tx1"/>
          </a:solidFill>
          <a:latin typeface="+mn-lt"/>
          <a:ea typeface="+mn-ea"/>
          <a:cs typeface="+mn-cs"/>
        </a:defRPr>
      </a:lvl3pPr>
      <a:lvl4pPr marL="1707413" indent="-243916" algn="l" defTabSz="975665" rtl="0" eaLnBrk="1" latinLnBrk="0" hangingPunct="1">
        <a:lnSpc>
          <a:spcPct val="90000"/>
        </a:lnSpc>
        <a:spcBef>
          <a:spcPts val="534"/>
        </a:spcBef>
        <a:buFont typeface="Arial" panose="020B0604020202020204" pitchFamily="34" charset="0"/>
        <a:buChar char="•"/>
        <a:defRPr sz="1921" kern="1200">
          <a:solidFill>
            <a:schemeClr val="tx1"/>
          </a:solidFill>
          <a:latin typeface="+mn-lt"/>
          <a:ea typeface="+mn-ea"/>
          <a:cs typeface="+mn-cs"/>
        </a:defRPr>
      </a:lvl4pPr>
      <a:lvl5pPr marL="2195246" indent="-243916" algn="l" defTabSz="975665" rtl="0" eaLnBrk="1" latinLnBrk="0" hangingPunct="1">
        <a:lnSpc>
          <a:spcPct val="90000"/>
        </a:lnSpc>
        <a:spcBef>
          <a:spcPts val="534"/>
        </a:spcBef>
        <a:buFont typeface="Arial" panose="020B0604020202020204" pitchFamily="34" charset="0"/>
        <a:buChar char="•"/>
        <a:defRPr sz="1921" kern="1200">
          <a:solidFill>
            <a:schemeClr val="tx1"/>
          </a:solidFill>
          <a:latin typeface="+mn-lt"/>
          <a:ea typeface="+mn-ea"/>
          <a:cs typeface="+mn-cs"/>
        </a:defRPr>
      </a:lvl5pPr>
      <a:lvl6pPr marL="2683078" indent="-243916" algn="l" defTabSz="975665" rtl="0" eaLnBrk="1" latinLnBrk="0" hangingPunct="1">
        <a:lnSpc>
          <a:spcPct val="90000"/>
        </a:lnSpc>
        <a:spcBef>
          <a:spcPts val="534"/>
        </a:spcBef>
        <a:buFont typeface="Arial" panose="020B0604020202020204" pitchFamily="34" charset="0"/>
        <a:buChar char="•"/>
        <a:defRPr sz="1921" kern="1200">
          <a:solidFill>
            <a:schemeClr val="tx1"/>
          </a:solidFill>
          <a:latin typeface="+mn-lt"/>
          <a:ea typeface="+mn-ea"/>
          <a:cs typeface="+mn-cs"/>
        </a:defRPr>
      </a:lvl6pPr>
      <a:lvl7pPr marL="3170911" indent="-243916" algn="l" defTabSz="975665" rtl="0" eaLnBrk="1" latinLnBrk="0" hangingPunct="1">
        <a:lnSpc>
          <a:spcPct val="90000"/>
        </a:lnSpc>
        <a:spcBef>
          <a:spcPts val="534"/>
        </a:spcBef>
        <a:buFont typeface="Arial" panose="020B0604020202020204" pitchFamily="34" charset="0"/>
        <a:buChar char="•"/>
        <a:defRPr sz="1921" kern="1200">
          <a:solidFill>
            <a:schemeClr val="tx1"/>
          </a:solidFill>
          <a:latin typeface="+mn-lt"/>
          <a:ea typeface="+mn-ea"/>
          <a:cs typeface="+mn-cs"/>
        </a:defRPr>
      </a:lvl7pPr>
      <a:lvl8pPr marL="3658743" indent="-243916" algn="l" defTabSz="975665" rtl="0" eaLnBrk="1" latinLnBrk="0" hangingPunct="1">
        <a:lnSpc>
          <a:spcPct val="90000"/>
        </a:lnSpc>
        <a:spcBef>
          <a:spcPts val="534"/>
        </a:spcBef>
        <a:buFont typeface="Arial" panose="020B0604020202020204" pitchFamily="34" charset="0"/>
        <a:buChar char="•"/>
        <a:defRPr sz="1921" kern="1200">
          <a:solidFill>
            <a:schemeClr val="tx1"/>
          </a:solidFill>
          <a:latin typeface="+mn-lt"/>
          <a:ea typeface="+mn-ea"/>
          <a:cs typeface="+mn-cs"/>
        </a:defRPr>
      </a:lvl8pPr>
      <a:lvl9pPr marL="4146575" indent="-243916" algn="l" defTabSz="975665" rtl="0" eaLnBrk="1" latinLnBrk="0" hangingPunct="1">
        <a:lnSpc>
          <a:spcPct val="90000"/>
        </a:lnSpc>
        <a:spcBef>
          <a:spcPts val="534"/>
        </a:spcBef>
        <a:buFont typeface="Arial" panose="020B0604020202020204" pitchFamily="34" charset="0"/>
        <a:buChar char="•"/>
        <a:defRPr sz="192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5665" rtl="0" eaLnBrk="1" latinLnBrk="0" hangingPunct="1">
        <a:defRPr sz="1921" kern="1200">
          <a:solidFill>
            <a:schemeClr val="tx1"/>
          </a:solidFill>
          <a:latin typeface="+mn-lt"/>
          <a:ea typeface="+mn-ea"/>
          <a:cs typeface="+mn-cs"/>
        </a:defRPr>
      </a:lvl1pPr>
      <a:lvl2pPr marL="487832" algn="l" defTabSz="975665" rtl="0" eaLnBrk="1" latinLnBrk="0" hangingPunct="1">
        <a:defRPr sz="1921" kern="1200">
          <a:solidFill>
            <a:schemeClr val="tx1"/>
          </a:solidFill>
          <a:latin typeface="+mn-lt"/>
          <a:ea typeface="+mn-ea"/>
          <a:cs typeface="+mn-cs"/>
        </a:defRPr>
      </a:lvl2pPr>
      <a:lvl3pPr marL="975665" algn="l" defTabSz="975665" rtl="0" eaLnBrk="1" latinLnBrk="0" hangingPunct="1">
        <a:defRPr sz="1921" kern="1200">
          <a:solidFill>
            <a:schemeClr val="tx1"/>
          </a:solidFill>
          <a:latin typeface="+mn-lt"/>
          <a:ea typeface="+mn-ea"/>
          <a:cs typeface="+mn-cs"/>
        </a:defRPr>
      </a:lvl3pPr>
      <a:lvl4pPr marL="1463497" algn="l" defTabSz="975665" rtl="0" eaLnBrk="1" latinLnBrk="0" hangingPunct="1">
        <a:defRPr sz="1921" kern="1200">
          <a:solidFill>
            <a:schemeClr val="tx1"/>
          </a:solidFill>
          <a:latin typeface="+mn-lt"/>
          <a:ea typeface="+mn-ea"/>
          <a:cs typeface="+mn-cs"/>
        </a:defRPr>
      </a:lvl4pPr>
      <a:lvl5pPr marL="1951330" algn="l" defTabSz="975665" rtl="0" eaLnBrk="1" latinLnBrk="0" hangingPunct="1">
        <a:defRPr sz="1921" kern="1200">
          <a:solidFill>
            <a:schemeClr val="tx1"/>
          </a:solidFill>
          <a:latin typeface="+mn-lt"/>
          <a:ea typeface="+mn-ea"/>
          <a:cs typeface="+mn-cs"/>
        </a:defRPr>
      </a:lvl5pPr>
      <a:lvl6pPr marL="2439162" algn="l" defTabSz="975665" rtl="0" eaLnBrk="1" latinLnBrk="0" hangingPunct="1">
        <a:defRPr sz="1921" kern="1200">
          <a:solidFill>
            <a:schemeClr val="tx1"/>
          </a:solidFill>
          <a:latin typeface="+mn-lt"/>
          <a:ea typeface="+mn-ea"/>
          <a:cs typeface="+mn-cs"/>
        </a:defRPr>
      </a:lvl6pPr>
      <a:lvl7pPr marL="2926994" algn="l" defTabSz="975665" rtl="0" eaLnBrk="1" latinLnBrk="0" hangingPunct="1">
        <a:defRPr sz="1921" kern="1200">
          <a:solidFill>
            <a:schemeClr val="tx1"/>
          </a:solidFill>
          <a:latin typeface="+mn-lt"/>
          <a:ea typeface="+mn-ea"/>
          <a:cs typeface="+mn-cs"/>
        </a:defRPr>
      </a:lvl7pPr>
      <a:lvl8pPr marL="3414827" algn="l" defTabSz="975665" rtl="0" eaLnBrk="1" latinLnBrk="0" hangingPunct="1">
        <a:defRPr sz="1921" kern="1200">
          <a:solidFill>
            <a:schemeClr val="tx1"/>
          </a:solidFill>
          <a:latin typeface="+mn-lt"/>
          <a:ea typeface="+mn-ea"/>
          <a:cs typeface="+mn-cs"/>
        </a:defRPr>
      </a:lvl8pPr>
      <a:lvl9pPr marL="3902659" algn="l" defTabSz="975665" rtl="0" eaLnBrk="1" latinLnBrk="0" hangingPunct="1">
        <a:defRPr sz="192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13" Type="http://schemas.openxmlformats.org/officeDocument/2006/relationships/image" Target="../media/image21.png"/><Relationship Id="rId3" Type="http://schemas.openxmlformats.org/officeDocument/2006/relationships/image" Target="../media/image1.jpeg"/><Relationship Id="rId7" Type="http://schemas.openxmlformats.org/officeDocument/2006/relationships/image" Target="../media/image16.png"/><Relationship Id="rId12" Type="http://schemas.openxmlformats.org/officeDocument/2006/relationships/image" Target="../media/image2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11" Type="http://schemas.openxmlformats.org/officeDocument/2006/relationships/image" Target="../media/image19.png"/><Relationship Id="rId5" Type="http://schemas.openxmlformats.org/officeDocument/2006/relationships/image" Target="../media/image14.png"/><Relationship Id="rId10" Type="http://schemas.openxmlformats.org/officeDocument/2006/relationships/image" Target="../media/image18.png"/><Relationship Id="rId4" Type="http://schemas.openxmlformats.org/officeDocument/2006/relationships/image" Target="../media/image2.jpeg"/><Relationship Id="rId9" Type="http://schemas.openxmlformats.org/officeDocument/2006/relationships/image" Target="../media/image17.png"/><Relationship Id="rId14" Type="http://schemas.openxmlformats.org/officeDocument/2006/relationships/image" Target="../media/image2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0.png"/><Relationship Id="rId3" Type="http://schemas.openxmlformats.org/officeDocument/2006/relationships/image" Target="../media/image1.jpeg"/><Relationship Id="rId7" Type="http://schemas.openxmlformats.org/officeDocument/2006/relationships/image" Target="../media/image24.png"/><Relationship Id="rId12" Type="http://schemas.openxmlformats.org/officeDocument/2006/relationships/image" Target="../media/image2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12.jpeg"/><Relationship Id="rId10" Type="http://schemas.openxmlformats.org/officeDocument/2006/relationships/image" Target="../media/image27.png"/><Relationship Id="rId4" Type="http://schemas.openxmlformats.org/officeDocument/2006/relationships/image" Target="../media/image2.jpeg"/><Relationship Id="rId9" Type="http://schemas.openxmlformats.org/officeDocument/2006/relationships/image" Target="../media/image26.png"/><Relationship Id="rId14" Type="http://schemas.openxmlformats.org/officeDocument/2006/relationships/image" Target="../media/image3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1.jpe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11" Type="http://schemas.openxmlformats.org/officeDocument/2006/relationships/image" Target="../media/image36.png"/><Relationship Id="rId5" Type="http://schemas.openxmlformats.org/officeDocument/2006/relationships/image" Target="../media/image32.png"/><Relationship Id="rId10" Type="http://schemas.openxmlformats.org/officeDocument/2006/relationships/image" Target="../media/image11.png"/><Relationship Id="rId4" Type="http://schemas.openxmlformats.org/officeDocument/2006/relationships/image" Target="../media/image2.jpeg"/><Relationship Id="rId9" Type="http://schemas.openxmlformats.org/officeDocument/2006/relationships/image" Target="../media/image3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tiff"/><Relationship Id="rId13" Type="http://schemas.openxmlformats.org/officeDocument/2006/relationships/image" Target="../media/image43.jpeg"/><Relationship Id="rId3" Type="http://schemas.microsoft.com/office/2018/10/relationships/comments" Target="../comments/modernComment_102_A7E4CA45.xml"/><Relationship Id="rId7" Type="http://schemas.openxmlformats.org/officeDocument/2006/relationships/image" Target="../media/image40.tiff"/><Relationship Id="rId12" Type="http://schemas.openxmlformats.org/officeDocument/2006/relationships/image" Target="../media/image42.jpe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45.tif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tiff"/><Relationship Id="rId11" Type="http://schemas.openxmlformats.org/officeDocument/2006/relationships/image" Target="../media/image12.jpeg"/><Relationship Id="rId5" Type="http://schemas.openxmlformats.org/officeDocument/2006/relationships/image" Target="../media/image38.tiff"/><Relationship Id="rId15" Type="http://schemas.openxmlformats.org/officeDocument/2006/relationships/image" Target="../media/image28.png"/><Relationship Id="rId10" Type="http://schemas.openxmlformats.org/officeDocument/2006/relationships/image" Target="../media/image2.jpeg"/><Relationship Id="rId4" Type="http://schemas.openxmlformats.org/officeDocument/2006/relationships/image" Target="../media/image37.png"/><Relationship Id="rId9" Type="http://schemas.openxmlformats.org/officeDocument/2006/relationships/image" Target="../media/image1.jpeg"/><Relationship Id="rId14" Type="http://schemas.openxmlformats.org/officeDocument/2006/relationships/image" Target="../media/image44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Rectangle 378">
            <a:extLst>
              <a:ext uri="{FF2B5EF4-FFF2-40B4-BE49-F238E27FC236}">
                <a16:creationId xmlns:a16="http://schemas.microsoft.com/office/drawing/2014/main" id="{D3F2A19F-5D41-4352-B0FC-CFF234EDCBD8}"/>
              </a:ext>
            </a:extLst>
          </p:cNvPr>
          <p:cNvSpPr/>
          <p:nvPr/>
        </p:nvSpPr>
        <p:spPr>
          <a:xfrm>
            <a:off x="1562167" y="2452376"/>
            <a:ext cx="5839357" cy="60536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/>
          </a:p>
        </p:txBody>
      </p:sp>
      <p:sp>
        <p:nvSpPr>
          <p:cNvPr id="400" name="Rectangle 399">
            <a:extLst>
              <a:ext uri="{FF2B5EF4-FFF2-40B4-BE49-F238E27FC236}">
                <a16:creationId xmlns:a16="http://schemas.microsoft.com/office/drawing/2014/main" id="{001523A3-D0A5-3447-9A4B-DA59FA07C8E9}"/>
              </a:ext>
            </a:extLst>
          </p:cNvPr>
          <p:cNvSpPr/>
          <p:nvPr/>
        </p:nvSpPr>
        <p:spPr>
          <a:xfrm>
            <a:off x="12702" y="-6047"/>
            <a:ext cx="9746154" cy="1767522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577E6DF-4EA3-D14D-8E13-28AB8D609DDE}"/>
              </a:ext>
            </a:extLst>
          </p:cNvPr>
          <p:cNvSpPr/>
          <p:nvPr/>
        </p:nvSpPr>
        <p:spPr>
          <a:xfrm>
            <a:off x="254480" y="230781"/>
            <a:ext cx="9385284" cy="17068333"/>
          </a:xfrm>
          <a:prstGeom prst="rect">
            <a:avLst/>
          </a:prstGeom>
          <a:solidFill>
            <a:schemeClr val="bg1"/>
          </a:solidFill>
          <a:ln w="412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/>
          </a:p>
        </p:txBody>
      </p:sp>
      <p:sp>
        <p:nvSpPr>
          <p:cNvPr id="15" name="Block Arc 14">
            <a:extLst>
              <a:ext uri="{FF2B5EF4-FFF2-40B4-BE49-F238E27FC236}">
                <a16:creationId xmlns:a16="http://schemas.microsoft.com/office/drawing/2014/main" id="{D2F97453-494C-5746-8E17-4A67EE1BF309}"/>
              </a:ext>
            </a:extLst>
          </p:cNvPr>
          <p:cNvSpPr/>
          <p:nvPr/>
        </p:nvSpPr>
        <p:spPr>
          <a:xfrm rot="16200000">
            <a:off x="747541" y="12799922"/>
            <a:ext cx="2784635" cy="2212087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>
              <a:solidFill>
                <a:schemeClr val="tx1"/>
              </a:solidFill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361D24CC-941E-4C47-B0EC-E144352A4A74}"/>
              </a:ext>
            </a:extLst>
          </p:cNvPr>
          <p:cNvSpPr/>
          <p:nvPr/>
        </p:nvSpPr>
        <p:spPr>
          <a:xfrm>
            <a:off x="2093664" y="14686343"/>
            <a:ext cx="6776820" cy="61194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/>
          </a:p>
        </p:txBody>
      </p:sp>
      <p:sp>
        <p:nvSpPr>
          <p:cNvPr id="132" name="Block Arc 131">
            <a:extLst>
              <a:ext uri="{FF2B5EF4-FFF2-40B4-BE49-F238E27FC236}">
                <a16:creationId xmlns:a16="http://schemas.microsoft.com/office/drawing/2014/main" id="{2ABDDAA7-1330-5846-8957-036F466F9A01}"/>
              </a:ext>
            </a:extLst>
          </p:cNvPr>
          <p:cNvSpPr/>
          <p:nvPr/>
        </p:nvSpPr>
        <p:spPr>
          <a:xfrm rot="5400000" flipH="1">
            <a:off x="6412185" y="10668810"/>
            <a:ext cx="2754524" cy="2162072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>
              <a:solidFill>
                <a:schemeClr val="tx1"/>
              </a:solidFill>
            </a:endParaRP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8EE221F3-E29A-7E44-BA3E-4DDEF353168D}"/>
              </a:ext>
            </a:extLst>
          </p:cNvPr>
          <p:cNvSpPr/>
          <p:nvPr/>
        </p:nvSpPr>
        <p:spPr>
          <a:xfrm>
            <a:off x="2093665" y="12521610"/>
            <a:ext cx="5853565" cy="605498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BBA4EACD-79B2-9047-926C-4179677F6DF3}"/>
              </a:ext>
            </a:extLst>
          </p:cNvPr>
          <p:cNvSpPr/>
          <p:nvPr/>
        </p:nvSpPr>
        <p:spPr>
          <a:xfrm>
            <a:off x="1976951" y="10353496"/>
            <a:ext cx="5853169" cy="62074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28EF7BC0-BD7F-BD4C-8DBE-13C9030B0FE6}"/>
              </a:ext>
            </a:extLst>
          </p:cNvPr>
          <p:cNvSpPr/>
          <p:nvPr/>
        </p:nvSpPr>
        <p:spPr>
          <a:xfrm rot="16200000">
            <a:off x="586024" y="8441732"/>
            <a:ext cx="2850212" cy="2233715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>
              <a:solidFill>
                <a:schemeClr val="tx1"/>
              </a:solidFill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4ED9223C-B305-724C-860B-8788F8ED72BC}"/>
              </a:ext>
            </a:extLst>
          </p:cNvPr>
          <p:cNvSpPr/>
          <p:nvPr/>
        </p:nvSpPr>
        <p:spPr>
          <a:xfrm>
            <a:off x="1958324" y="8132833"/>
            <a:ext cx="5988906" cy="654064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/>
          </a:p>
        </p:txBody>
      </p:sp>
      <p:sp>
        <p:nvSpPr>
          <p:cNvPr id="230" name="Oval 229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5853790" y="14318673"/>
            <a:ext cx="1217385" cy="1307452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/>
          </a:p>
        </p:txBody>
      </p:sp>
      <p:sp>
        <p:nvSpPr>
          <p:cNvPr id="231" name="Oval 230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6041115" y="14519853"/>
            <a:ext cx="842740" cy="90508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 dirty="0"/>
          </a:p>
        </p:txBody>
      </p: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1BD8ADA5-D946-5C42-A4AE-03B3AA1B8A94}"/>
              </a:ext>
            </a:extLst>
          </p:cNvPr>
          <p:cNvCxnSpPr>
            <a:cxnSpLocks/>
          </p:cNvCxnSpPr>
          <p:nvPr/>
        </p:nvCxnSpPr>
        <p:spPr>
          <a:xfrm flipV="1">
            <a:off x="5028076" y="15053531"/>
            <a:ext cx="0" cy="5547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12ABD505-175E-A541-AEFE-152268C0ADBA}"/>
              </a:ext>
            </a:extLst>
          </p:cNvPr>
          <p:cNvCxnSpPr>
            <a:cxnSpLocks/>
          </p:cNvCxnSpPr>
          <p:nvPr/>
        </p:nvCxnSpPr>
        <p:spPr>
          <a:xfrm>
            <a:off x="5538941" y="12253761"/>
            <a:ext cx="0" cy="53569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6" name="Straight Connector 165">
            <a:extLst>
              <a:ext uri="{FF2B5EF4-FFF2-40B4-BE49-F238E27FC236}">
                <a16:creationId xmlns:a16="http://schemas.microsoft.com/office/drawing/2014/main" id="{3D526A9F-69B1-6848-BE28-D0D0F2031640}"/>
              </a:ext>
            </a:extLst>
          </p:cNvPr>
          <p:cNvCxnSpPr>
            <a:cxnSpLocks/>
          </p:cNvCxnSpPr>
          <p:nvPr/>
        </p:nvCxnSpPr>
        <p:spPr>
          <a:xfrm flipH="1">
            <a:off x="1345405" y="13923658"/>
            <a:ext cx="720778" cy="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Rectangle 65">
            <a:extLst>
              <a:ext uri="{FF2B5EF4-FFF2-40B4-BE49-F238E27FC236}">
                <a16:creationId xmlns:a16="http://schemas.microsoft.com/office/drawing/2014/main" id="{9D6ADC9C-25A6-1945-9CDE-45BF572BD0EA}"/>
              </a:ext>
            </a:extLst>
          </p:cNvPr>
          <p:cNvSpPr/>
          <p:nvPr/>
        </p:nvSpPr>
        <p:spPr>
          <a:xfrm rot="16200000" flipV="1">
            <a:off x="8197590" y="714028"/>
            <a:ext cx="747903" cy="5638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/>
          </a:p>
        </p:txBody>
      </p:sp>
      <p:sp>
        <p:nvSpPr>
          <p:cNvPr id="401" name="TextBox 400">
            <a:extLst>
              <a:ext uri="{FF2B5EF4-FFF2-40B4-BE49-F238E27FC236}">
                <a16:creationId xmlns:a16="http://schemas.microsoft.com/office/drawing/2014/main" id="{189D5999-43F7-F641-9393-172A969C8B1F}"/>
              </a:ext>
            </a:extLst>
          </p:cNvPr>
          <p:cNvSpPr txBox="1"/>
          <p:nvPr/>
        </p:nvSpPr>
        <p:spPr>
          <a:xfrm>
            <a:off x="1788558" y="17327846"/>
            <a:ext cx="6140126" cy="3700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4" dirty="0">
                <a:solidFill>
                  <a:srgbClr val="144856"/>
                </a:solidFill>
              </a:rPr>
              <a:t>LEARNING, WORKING AND SUCEEDING TOGETHER</a:t>
            </a:r>
          </a:p>
        </p:txBody>
      </p:sp>
      <p:sp>
        <p:nvSpPr>
          <p:cNvPr id="370" name="TextBox 369">
            <a:extLst>
              <a:ext uri="{FF2B5EF4-FFF2-40B4-BE49-F238E27FC236}">
                <a16:creationId xmlns:a16="http://schemas.microsoft.com/office/drawing/2014/main" id="{0EC6A36B-BE5D-9742-9412-BEDB5350E9B4}"/>
              </a:ext>
            </a:extLst>
          </p:cNvPr>
          <p:cNvSpPr txBox="1"/>
          <p:nvPr/>
        </p:nvSpPr>
        <p:spPr>
          <a:xfrm>
            <a:off x="6053942" y="14617357"/>
            <a:ext cx="842739" cy="828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10" b="1" dirty="0"/>
              <a:t>11</a:t>
            </a:r>
          </a:p>
        </p:txBody>
      </p:sp>
      <p:sp>
        <p:nvSpPr>
          <p:cNvPr id="371" name="TextBox 370">
            <a:extLst>
              <a:ext uri="{FF2B5EF4-FFF2-40B4-BE49-F238E27FC236}">
                <a16:creationId xmlns:a16="http://schemas.microsoft.com/office/drawing/2014/main" id="{E2392CED-199C-044B-8C83-9528D182044C}"/>
              </a:ext>
            </a:extLst>
          </p:cNvPr>
          <p:cNvSpPr txBox="1"/>
          <p:nvPr/>
        </p:nvSpPr>
        <p:spPr>
          <a:xfrm>
            <a:off x="6047528" y="14567595"/>
            <a:ext cx="842739" cy="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2" b="1" dirty="0"/>
              <a:t>YEAR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27948" y="350890"/>
            <a:ext cx="3659571" cy="7709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04" b="1" dirty="0"/>
              <a:t>THE SIR GRAHAM BALFOUR CAREER LEARNING JOURNEY</a:t>
            </a:r>
          </a:p>
        </p:txBody>
      </p:sp>
      <p:pic>
        <p:nvPicPr>
          <p:cNvPr id="74" name="Picture 7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51" b="14095"/>
          <a:stretch/>
        </p:blipFill>
        <p:spPr>
          <a:xfrm>
            <a:off x="8608409" y="331624"/>
            <a:ext cx="890919" cy="821197"/>
          </a:xfrm>
          <a:prstGeom prst="rect">
            <a:avLst/>
          </a:prstGeom>
        </p:spPr>
      </p:pic>
      <p:pic>
        <p:nvPicPr>
          <p:cNvPr id="300" name="Picture 299">
            <a:extLst>
              <a:ext uri="{FF2B5EF4-FFF2-40B4-BE49-F238E27FC236}">
                <a16:creationId xmlns:a16="http://schemas.microsoft.com/office/drawing/2014/main" id="{276CE07A-F309-4063-90AF-C748881D60A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51" b="14095"/>
          <a:stretch/>
        </p:blipFill>
        <p:spPr>
          <a:xfrm>
            <a:off x="2012482" y="17363776"/>
            <a:ext cx="343486" cy="316605"/>
          </a:xfrm>
          <a:prstGeom prst="rect">
            <a:avLst/>
          </a:prstGeom>
        </p:spPr>
      </p:pic>
      <p:pic>
        <p:nvPicPr>
          <p:cNvPr id="301" name="Picture 300">
            <a:extLst>
              <a:ext uri="{FF2B5EF4-FFF2-40B4-BE49-F238E27FC236}">
                <a16:creationId xmlns:a16="http://schemas.microsoft.com/office/drawing/2014/main" id="{1CEAA9DC-990F-4A39-8A7C-604AC9284ED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51" b="14095"/>
          <a:stretch/>
        </p:blipFill>
        <p:spPr>
          <a:xfrm>
            <a:off x="7381820" y="17364058"/>
            <a:ext cx="343486" cy="316605"/>
          </a:xfrm>
          <a:prstGeom prst="rect">
            <a:avLst/>
          </a:prstGeom>
        </p:spPr>
      </p:pic>
      <p:sp>
        <p:nvSpPr>
          <p:cNvPr id="306" name="TextBox 305">
            <a:extLst>
              <a:ext uri="{FF2B5EF4-FFF2-40B4-BE49-F238E27FC236}">
                <a16:creationId xmlns:a16="http://schemas.microsoft.com/office/drawing/2014/main" id="{22AC9287-ED94-461B-8CE9-2E553C9A3BE3}"/>
              </a:ext>
            </a:extLst>
          </p:cNvPr>
          <p:cNvSpPr txBox="1"/>
          <p:nvPr/>
        </p:nvSpPr>
        <p:spPr>
          <a:xfrm>
            <a:off x="2592822" y="15627781"/>
            <a:ext cx="3671209" cy="3392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1603" b="1" dirty="0"/>
          </a:p>
        </p:txBody>
      </p:sp>
      <p:sp>
        <p:nvSpPr>
          <p:cNvPr id="134" name="TextBox 133">
            <a:extLst>
              <a:ext uri="{FF2B5EF4-FFF2-40B4-BE49-F238E27FC236}">
                <a16:creationId xmlns:a16="http://schemas.microsoft.com/office/drawing/2014/main" id="{7BD863A8-4140-4657-9550-5DD494A10B58}"/>
              </a:ext>
            </a:extLst>
          </p:cNvPr>
          <p:cNvSpPr txBox="1"/>
          <p:nvPr/>
        </p:nvSpPr>
        <p:spPr>
          <a:xfrm>
            <a:off x="634333" y="480134"/>
            <a:ext cx="4244054" cy="1850315"/>
          </a:xfrm>
          <a:prstGeom prst="rect">
            <a:avLst/>
          </a:prstGeom>
          <a:noFill/>
          <a:ln w="571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GB" sz="1804" b="1" u="sng" dirty="0"/>
              <a:t>IMPORTANT DATES: </a:t>
            </a:r>
          </a:p>
          <a:p>
            <a:endParaRPr lang="en-GB" sz="1202" dirty="0"/>
          </a:p>
          <a:p>
            <a:r>
              <a:rPr lang="en-GB" sz="1403" dirty="0"/>
              <a:t>National Careers Week - </a:t>
            </a:r>
          </a:p>
          <a:p>
            <a:endParaRPr lang="en-GB" sz="1403" dirty="0"/>
          </a:p>
          <a:p>
            <a:r>
              <a:rPr lang="en-GB" sz="1403" dirty="0"/>
              <a:t>National Apprenticeship Week - </a:t>
            </a:r>
          </a:p>
          <a:p>
            <a:endParaRPr lang="en-GB" sz="1403" dirty="0"/>
          </a:p>
          <a:p>
            <a:r>
              <a:rPr lang="en-GB" sz="1403" dirty="0"/>
              <a:t>Careers Futures Day -</a:t>
            </a:r>
          </a:p>
          <a:p>
            <a:endParaRPr lang="en-GB" sz="1403" dirty="0"/>
          </a:p>
        </p:txBody>
      </p:sp>
      <p:sp>
        <p:nvSpPr>
          <p:cNvPr id="297" name="Triangle 45">
            <a:extLst>
              <a:ext uri="{FF2B5EF4-FFF2-40B4-BE49-F238E27FC236}">
                <a16:creationId xmlns:a16="http://schemas.microsoft.com/office/drawing/2014/main" id="{9BB0260D-C742-41F4-8553-E93C022AAE3F}"/>
              </a:ext>
            </a:extLst>
          </p:cNvPr>
          <p:cNvSpPr/>
          <p:nvPr/>
        </p:nvSpPr>
        <p:spPr>
          <a:xfrm rot="16200000">
            <a:off x="6930107" y="5795633"/>
            <a:ext cx="1225782" cy="876238"/>
          </a:xfrm>
          <a:prstGeom prst="triangl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38000">
                <a:schemeClr val="accent1">
                  <a:lumMod val="45000"/>
                  <a:lumOff val="55000"/>
                </a:schemeClr>
              </a:gs>
              <a:gs pos="39000">
                <a:schemeClr val="accent1">
                  <a:lumMod val="45000"/>
                  <a:lumOff val="55000"/>
                </a:schemeClr>
              </a:gs>
              <a:gs pos="84000">
                <a:srgbClr val="00206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 dirty="0"/>
          </a:p>
        </p:txBody>
      </p:sp>
      <p:sp>
        <p:nvSpPr>
          <p:cNvPr id="298" name="Block Arc 297">
            <a:extLst>
              <a:ext uri="{FF2B5EF4-FFF2-40B4-BE49-F238E27FC236}">
                <a16:creationId xmlns:a16="http://schemas.microsoft.com/office/drawing/2014/main" id="{B635E8E3-F540-4CD9-96B5-DCC5D62E69DE}"/>
              </a:ext>
            </a:extLst>
          </p:cNvPr>
          <p:cNvSpPr/>
          <p:nvPr/>
        </p:nvSpPr>
        <p:spPr>
          <a:xfrm rot="5400000" flipH="1">
            <a:off x="6446814" y="6213234"/>
            <a:ext cx="2801380" cy="2310512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>
              <a:solidFill>
                <a:schemeClr val="tx1"/>
              </a:solidFill>
            </a:endParaRPr>
          </a:p>
        </p:txBody>
      </p:sp>
      <p:sp>
        <p:nvSpPr>
          <p:cNvPr id="299" name="Oval 298">
            <a:extLst>
              <a:ext uri="{FF2B5EF4-FFF2-40B4-BE49-F238E27FC236}">
                <a16:creationId xmlns:a16="http://schemas.microsoft.com/office/drawing/2014/main" id="{070F230B-F63E-4327-A11A-3F08C69E3B36}"/>
              </a:ext>
            </a:extLst>
          </p:cNvPr>
          <p:cNvSpPr/>
          <p:nvPr/>
        </p:nvSpPr>
        <p:spPr>
          <a:xfrm>
            <a:off x="5922844" y="5581785"/>
            <a:ext cx="1182035" cy="125538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7B71C3D6-7658-42E1-851D-331628E74D73}"/>
              </a:ext>
            </a:extLst>
          </p:cNvPr>
          <p:cNvSpPr/>
          <p:nvPr/>
        </p:nvSpPr>
        <p:spPr>
          <a:xfrm>
            <a:off x="6047319" y="5736572"/>
            <a:ext cx="963483" cy="95496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707" b="1" dirty="0">
              <a:solidFill>
                <a:schemeClr val="tx1"/>
              </a:solidFill>
            </a:endParaRPr>
          </a:p>
        </p:txBody>
      </p:sp>
      <p:sp>
        <p:nvSpPr>
          <p:cNvPr id="319" name="TextBox 318">
            <a:extLst>
              <a:ext uri="{FF2B5EF4-FFF2-40B4-BE49-F238E27FC236}">
                <a16:creationId xmlns:a16="http://schemas.microsoft.com/office/drawing/2014/main" id="{B7413B80-DDC9-49F2-8B4B-DEA359E93E17}"/>
              </a:ext>
            </a:extLst>
          </p:cNvPr>
          <p:cNvSpPr txBox="1"/>
          <p:nvPr/>
        </p:nvSpPr>
        <p:spPr>
          <a:xfrm>
            <a:off x="6047318" y="5817686"/>
            <a:ext cx="963483" cy="832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5" b="1" dirty="0"/>
              <a:t>POST</a:t>
            </a:r>
          </a:p>
          <a:p>
            <a:pPr algn="ctr"/>
            <a:r>
              <a:rPr lang="en-US" sz="2405" b="1" dirty="0"/>
              <a:t>16</a:t>
            </a:r>
          </a:p>
        </p:txBody>
      </p:sp>
      <p:sp>
        <p:nvSpPr>
          <p:cNvPr id="339" name="TextBox 338">
            <a:extLst>
              <a:ext uri="{FF2B5EF4-FFF2-40B4-BE49-F238E27FC236}">
                <a16:creationId xmlns:a16="http://schemas.microsoft.com/office/drawing/2014/main" id="{752B46D8-5133-42C9-B72F-653A2F5ADA3D}"/>
              </a:ext>
            </a:extLst>
          </p:cNvPr>
          <p:cNvSpPr txBox="1"/>
          <p:nvPr/>
        </p:nvSpPr>
        <p:spPr>
          <a:xfrm>
            <a:off x="634333" y="2485570"/>
            <a:ext cx="8594772" cy="1869075"/>
          </a:xfrm>
          <a:prstGeom prst="rect">
            <a:avLst/>
          </a:prstGeom>
          <a:noFill/>
          <a:ln w="571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405" b="1" u="sng" dirty="0">
                <a:solidFill>
                  <a:srgbClr val="002060"/>
                </a:solidFill>
              </a:rPr>
              <a:t>CAREER LEARNING OBJECTIVE FOR YEAR 11</a:t>
            </a:r>
          </a:p>
          <a:p>
            <a:pPr>
              <a:lnSpc>
                <a:spcPct val="200000"/>
              </a:lnSpc>
            </a:pPr>
            <a:r>
              <a:rPr lang="en-GB" sz="1804" dirty="0"/>
              <a:t>For students to fully understand the Post 16 pathways available to them and ensure they are equipped with the correct skills to pursue and achieve these.</a:t>
            </a:r>
          </a:p>
        </p:txBody>
      </p: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73BB819B-D032-4A8D-84C1-7D33EA6457B2}"/>
              </a:ext>
            </a:extLst>
          </p:cNvPr>
          <p:cNvCxnSpPr>
            <a:cxnSpLocks/>
          </p:cNvCxnSpPr>
          <p:nvPr/>
        </p:nvCxnSpPr>
        <p:spPr>
          <a:xfrm>
            <a:off x="3870182" y="9989781"/>
            <a:ext cx="0" cy="53569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54">
            <a:extLst>
              <a:ext uri="{FF2B5EF4-FFF2-40B4-BE49-F238E27FC236}">
                <a16:creationId xmlns:a16="http://schemas.microsoft.com/office/drawing/2014/main" id="{81E14EFC-FEC9-4B86-8E14-40473881E046}"/>
              </a:ext>
            </a:extLst>
          </p:cNvPr>
          <p:cNvSpPr txBox="1"/>
          <p:nvPr/>
        </p:nvSpPr>
        <p:spPr>
          <a:xfrm>
            <a:off x="3248710" y="9403848"/>
            <a:ext cx="1242945" cy="58593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3" b="1" dirty="0"/>
              <a:t>Mock interviews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A4D6EF33-CE01-4E44-AE8B-F496F9AFBEBF}"/>
              </a:ext>
            </a:extLst>
          </p:cNvPr>
          <p:cNvSpPr txBox="1"/>
          <p:nvPr/>
        </p:nvSpPr>
        <p:spPr>
          <a:xfrm>
            <a:off x="3947038" y="15648441"/>
            <a:ext cx="2162076" cy="616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4" b="1" dirty="0"/>
              <a:t>Post 16 pathways </a:t>
            </a:r>
          </a:p>
          <a:p>
            <a:pPr algn="ctr"/>
            <a:endParaRPr lang="en-US" sz="1603" b="1" dirty="0"/>
          </a:p>
        </p:txBody>
      </p: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0170B93B-2585-4182-A1E4-5CD0741CAAA6}"/>
              </a:ext>
            </a:extLst>
          </p:cNvPr>
          <p:cNvCxnSpPr>
            <a:cxnSpLocks/>
          </p:cNvCxnSpPr>
          <p:nvPr/>
        </p:nvCxnSpPr>
        <p:spPr>
          <a:xfrm>
            <a:off x="7423823" y="12241104"/>
            <a:ext cx="0" cy="53569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0984FFB8-9CA1-440C-8B0D-C41D6C19DD3A}"/>
              </a:ext>
            </a:extLst>
          </p:cNvPr>
          <p:cNvCxnSpPr>
            <a:cxnSpLocks/>
          </p:cNvCxnSpPr>
          <p:nvPr/>
        </p:nvCxnSpPr>
        <p:spPr>
          <a:xfrm>
            <a:off x="3335450" y="7827100"/>
            <a:ext cx="0" cy="58352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Box 61">
            <a:extLst>
              <a:ext uri="{FF2B5EF4-FFF2-40B4-BE49-F238E27FC236}">
                <a16:creationId xmlns:a16="http://schemas.microsoft.com/office/drawing/2014/main" id="{DD37A80D-7B6D-416D-AD13-FFE6D28FBD4E}"/>
              </a:ext>
            </a:extLst>
          </p:cNvPr>
          <p:cNvSpPr txBox="1"/>
          <p:nvPr/>
        </p:nvSpPr>
        <p:spPr>
          <a:xfrm>
            <a:off x="1833042" y="11417336"/>
            <a:ext cx="1593827" cy="832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3" b="1" dirty="0"/>
              <a:t>Post 16 pathways pre meeting tasks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A058774-C32A-4F78-96EE-ED31B1571DF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1900" y="15438130"/>
            <a:ext cx="1813393" cy="184013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097A369-AA13-4E0A-B936-AF683718757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38331" y="5453437"/>
            <a:ext cx="1934237" cy="184013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5E7B87F-9400-44E8-8FB5-DFE432EE4CF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8276345" y="13464039"/>
            <a:ext cx="1363419" cy="185150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8ED091D-1759-469A-A62F-812FC6ADF27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86876" y="16056675"/>
            <a:ext cx="1889684" cy="1231158"/>
          </a:xfrm>
          <a:prstGeom prst="rect">
            <a:avLst/>
          </a:prstGeom>
        </p:spPr>
      </p:pic>
      <p:sp>
        <p:nvSpPr>
          <p:cNvPr id="53" name="TextBox 52">
            <a:extLst>
              <a:ext uri="{FF2B5EF4-FFF2-40B4-BE49-F238E27FC236}">
                <a16:creationId xmlns:a16="http://schemas.microsoft.com/office/drawing/2014/main" id="{539AF83A-B59A-46F9-9701-4E8AB925A021}"/>
              </a:ext>
            </a:extLst>
          </p:cNvPr>
          <p:cNvSpPr txBox="1"/>
          <p:nvPr/>
        </p:nvSpPr>
        <p:spPr>
          <a:xfrm>
            <a:off x="6485266" y="11449786"/>
            <a:ext cx="1593827" cy="5859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3" b="1" dirty="0" err="1"/>
              <a:t>Labour</a:t>
            </a:r>
            <a:r>
              <a:rPr lang="en-US" sz="1603" b="1" dirty="0"/>
              <a:t> market information</a:t>
            </a:r>
          </a:p>
        </p:txBody>
      </p: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C8724416-C9D4-4921-A4CF-A55918E5861E}"/>
              </a:ext>
            </a:extLst>
          </p:cNvPr>
          <p:cNvCxnSpPr>
            <a:cxnSpLocks/>
          </p:cNvCxnSpPr>
          <p:nvPr/>
        </p:nvCxnSpPr>
        <p:spPr>
          <a:xfrm>
            <a:off x="6335352" y="10029778"/>
            <a:ext cx="0" cy="53569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Box 56">
            <a:extLst>
              <a:ext uri="{FF2B5EF4-FFF2-40B4-BE49-F238E27FC236}">
                <a16:creationId xmlns:a16="http://schemas.microsoft.com/office/drawing/2014/main" id="{BDD5BB0B-E2B9-483E-B183-28BE1DD1D692}"/>
              </a:ext>
            </a:extLst>
          </p:cNvPr>
          <p:cNvSpPr txBox="1"/>
          <p:nvPr/>
        </p:nvSpPr>
        <p:spPr>
          <a:xfrm>
            <a:off x="5477348" y="9390820"/>
            <a:ext cx="1593827" cy="5859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3" b="1" dirty="0"/>
              <a:t>Post 16 Applications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4832EA72-DC88-4665-B148-9A9E4B6DE07E}"/>
              </a:ext>
            </a:extLst>
          </p:cNvPr>
          <p:cNvSpPr txBox="1"/>
          <p:nvPr/>
        </p:nvSpPr>
        <p:spPr>
          <a:xfrm>
            <a:off x="2066183" y="13612999"/>
            <a:ext cx="1593827" cy="5859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3" b="1" dirty="0"/>
              <a:t>Alumni interaction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798FEDDF-B407-4A5B-92D3-752A0A8FE5E7}"/>
              </a:ext>
            </a:extLst>
          </p:cNvPr>
          <p:cNvSpPr txBox="1"/>
          <p:nvPr/>
        </p:nvSpPr>
        <p:spPr>
          <a:xfrm>
            <a:off x="2331212" y="7312297"/>
            <a:ext cx="1917415" cy="5859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3" b="1" dirty="0"/>
              <a:t>Unifrog: activities and competencies</a:t>
            </a:r>
          </a:p>
        </p:txBody>
      </p:sp>
      <p:cxnSp>
        <p:nvCxnSpPr>
          <p:cNvPr id="70" name="Straight Connector 69">
            <a:extLst>
              <a:ext uri="{FF2B5EF4-FFF2-40B4-BE49-F238E27FC236}">
                <a16:creationId xmlns:a16="http://schemas.microsoft.com/office/drawing/2014/main" id="{2267C42F-A8B5-4D85-805F-74CF0F14D6E0}"/>
              </a:ext>
            </a:extLst>
          </p:cNvPr>
          <p:cNvCxnSpPr>
            <a:cxnSpLocks/>
          </p:cNvCxnSpPr>
          <p:nvPr/>
        </p:nvCxnSpPr>
        <p:spPr>
          <a:xfrm>
            <a:off x="2745328" y="12228515"/>
            <a:ext cx="0" cy="53569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70">
            <a:extLst>
              <a:ext uri="{FF2B5EF4-FFF2-40B4-BE49-F238E27FC236}">
                <a16:creationId xmlns:a16="http://schemas.microsoft.com/office/drawing/2014/main" id="{A8DEF644-780D-447A-BD8C-2437B597B9FB}"/>
              </a:ext>
            </a:extLst>
          </p:cNvPr>
          <p:cNvSpPr txBox="1"/>
          <p:nvPr/>
        </p:nvSpPr>
        <p:spPr>
          <a:xfrm>
            <a:off x="4819080" y="11417336"/>
            <a:ext cx="1593827" cy="832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3" b="1" dirty="0"/>
              <a:t>Post 16 pathways meetings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C0FD7F-6098-48FF-8FCE-2BDAA03C9C0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52875" y="13249204"/>
            <a:ext cx="1452817" cy="132148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B2254D8-F276-49FF-AA82-09F32EFCCF2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834322" y="9042230"/>
            <a:ext cx="1548064" cy="10999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EC1DC66-A650-4AD2-AC26-059E0A52B91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940124" y="8926609"/>
            <a:ext cx="889997" cy="130022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F45CB0E-29CF-4938-BFF1-C470923F28EA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b="22427"/>
          <a:stretch/>
        </p:blipFill>
        <p:spPr>
          <a:xfrm>
            <a:off x="3245903" y="11109232"/>
            <a:ext cx="1573177" cy="1247629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045512B0-4941-4D35-8997-6C6279BB4FF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896625" y="11304938"/>
            <a:ext cx="693830" cy="856216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1ED0D9AB-A0A4-49AB-8F0F-1FC6ECB69284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7364" y="7257635"/>
            <a:ext cx="747532" cy="74753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B2D0808-7B46-46DC-BBCE-283DD5D1E9D0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041115" y="6921609"/>
            <a:ext cx="983017" cy="118343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8AA6238-79B4-64A7-5AB3-2A49B6FE0778}"/>
              </a:ext>
            </a:extLst>
          </p:cNvPr>
          <p:cNvSpPr txBox="1"/>
          <p:nvPr/>
        </p:nvSpPr>
        <p:spPr>
          <a:xfrm>
            <a:off x="6824658" y="15608252"/>
            <a:ext cx="22188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Revisit employability skills and why they are important.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6CE7B10F-7729-2AAB-18EF-20D519C1AC08}"/>
              </a:ext>
            </a:extLst>
          </p:cNvPr>
          <p:cNvCxnSpPr/>
          <p:nvPr/>
        </p:nvCxnSpPr>
        <p:spPr>
          <a:xfrm>
            <a:off x="7725306" y="15053531"/>
            <a:ext cx="54518" cy="554721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9263903C-64F3-D9D6-6B18-C4BD49371CDA}"/>
              </a:ext>
            </a:extLst>
          </p:cNvPr>
          <p:cNvSpPr txBox="1"/>
          <p:nvPr/>
        </p:nvSpPr>
        <p:spPr>
          <a:xfrm>
            <a:off x="301421" y="6504217"/>
            <a:ext cx="14647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Research , volunteering and paid sectors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547D5A2-9275-5B24-160C-5CDD3E23363D}"/>
              </a:ext>
            </a:extLst>
          </p:cNvPr>
          <p:cNvCxnSpPr/>
          <p:nvPr/>
        </p:nvCxnSpPr>
        <p:spPr>
          <a:xfrm>
            <a:off x="1123808" y="7512177"/>
            <a:ext cx="268696" cy="125277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413EE5A5-9FEE-A98A-1037-3BF06DB080DA}"/>
              </a:ext>
            </a:extLst>
          </p:cNvPr>
          <p:cNvSpPr txBox="1"/>
          <p:nvPr/>
        </p:nvSpPr>
        <p:spPr>
          <a:xfrm>
            <a:off x="8079093" y="4985657"/>
            <a:ext cx="14202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Is AI a threat to jobs?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AE59D527-7D7D-5652-8FB6-9A29A2E69DD3}"/>
              </a:ext>
            </a:extLst>
          </p:cNvPr>
          <p:cNvCxnSpPr/>
          <p:nvPr/>
        </p:nvCxnSpPr>
        <p:spPr>
          <a:xfrm flipH="1">
            <a:off x="8623089" y="5576949"/>
            <a:ext cx="420437" cy="793337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3A45835B-D8D2-7AB7-501C-E55F9ED72077}"/>
              </a:ext>
            </a:extLst>
          </p:cNvPr>
          <p:cNvSpPr txBox="1"/>
          <p:nvPr/>
        </p:nvSpPr>
        <p:spPr>
          <a:xfrm>
            <a:off x="2592822" y="15446178"/>
            <a:ext cx="8966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CV Writing</a:t>
            </a:r>
          </a:p>
        </p:txBody>
      </p:sp>
    </p:spTree>
    <p:extLst>
      <p:ext uri="{BB962C8B-B14F-4D97-AF65-F5344CB8AC3E}">
        <p14:creationId xmlns:p14="http://schemas.microsoft.com/office/powerpoint/2010/main" val="2354591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Rectangle 378">
            <a:extLst>
              <a:ext uri="{FF2B5EF4-FFF2-40B4-BE49-F238E27FC236}">
                <a16:creationId xmlns:a16="http://schemas.microsoft.com/office/drawing/2014/main" id="{D3F2A19F-5D41-4352-B0FC-CFF234EDCBD8}"/>
              </a:ext>
            </a:extLst>
          </p:cNvPr>
          <p:cNvSpPr/>
          <p:nvPr/>
        </p:nvSpPr>
        <p:spPr>
          <a:xfrm>
            <a:off x="1562167" y="2452376"/>
            <a:ext cx="5839357" cy="60536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/>
          </a:p>
        </p:txBody>
      </p:sp>
      <p:sp>
        <p:nvSpPr>
          <p:cNvPr id="400" name="Rectangle 399">
            <a:extLst>
              <a:ext uri="{FF2B5EF4-FFF2-40B4-BE49-F238E27FC236}">
                <a16:creationId xmlns:a16="http://schemas.microsoft.com/office/drawing/2014/main" id="{001523A3-D0A5-3447-9A4B-DA59FA07C8E9}"/>
              </a:ext>
            </a:extLst>
          </p:cNvPr>
          <p:cNvSpPr/>
          <p:nvPr/>
        </p:nvSpPr>
        <p:spPr>
          <a:xfrm>
            <a:off x="12702" y="-6047"/>
            <a:ext cx="9746154" cy="1767522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577E6DF-4EA3-D14D-8E13-28AB8D609DDE}"/>
              </a:ext>
            </a:extLst>
          </p:cNvPr>
          <p:cNvSpPr/>
          <p:nvPr/>
        </p:nvSpPr>
        <p:spPr>
          <a:xfrm>
            <a:off x="254480" y="230781"/>
            <a:ext cx="9385284" cy="17068333"/>
          </a:xfrm>
          <a:prstGeom prst="rect">
            <a:avLst/>
          </a:prstGeom>
          <a:solidFill>
            <a:schemeClr val="bg1"/>
          </a:solidFill>
          <a:ln w="412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/>
          </a:p>
        </p:txBody>
      </p:sp>
      <p:sp>
        <p:nvSpPr>
          <p:cNvPr id="15" name="Block Arc 14">
            <a:extLst>
              <a:ext uri="{FF2B5EF4-FFF2-40B4-BE49-F238E27FC236}">
                <a16:creationId xmlns:a16="http://schemas.microsoft.com/office/drawing/2014/main" id="{D2F97453-494C-5746-8E17-4A67EE1BF309}"/>
              </a:ext>
            </a:extLst>
          </p:cNvPr>
          <p:cNvSpPr/>
          <p:nvPr/>
        </p:nvSpPr>
        <p:spPr>
          <a:xfrm rot="16200000">
            <a:off x="747541" y="12799922"/>
            <a:ext cx="2784635" cy="2212087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>
              <a:solidFill>
                <a:schemeClr val="tx1"/>
              </a:solidFill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361D24CC-941E-4C47-B0EC-E144352A4A74}"/>
              </a:ext>
            </a:extLst>
          </p:cNvPr>
          <p:cNvSpPr/>
          <p:nvPr/>
        </p:nvSpPr>
        <p:spPr>
          <a:xfrm>
            <a:off x="2093664" y="14686343"/>
            <a:ext cx="6776820" cy="61194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/>
          </a:p>
        </p:txBody>
      </p:sp>
      <p:sp>
        <p:nvSpPr>
          <p:cNvPr id="132" name="Block Arc 131">
            <a:extLst>
              <a:ext uri="{FF2B5EF4-FFF2-40B4-BE49-F238E27FC236}">
                <a16:creationId xmlns:a16="http://schemas.microsoft.com/office/drawing/2014/main" id="{2ABDDAA7-1330-5846-8957-036F466F9A01}"/>
              </a:ext>
            </a:extLst>
          </p:cNvPr>
          <p:cNvSpPr/>
          <p:nvPr/>
        </p:nvSpPr>
        <p:spPr>
          <a:xfrm rot="5400000" flipH="1">
            <a:off x="6412185" y="10668810"/>
            <a:ext cx="2754524" cy="2162072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>
              <a:solidFill>
                <a:schemeClr val="tx1"/>
              </a:solidFill>
            </a:endParaRP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8EE221F3-E29A-7E44-BA3E-4DDEF353168D}"/>
              </a:ext>
            </a:extLst>
          </p:cNvPr>
          <p:cNvSpPr/>
          <p:nvPr/>
        </p:nvSpPr>
        <p:spPr>
          <a:xfrm>
            <a:off x="2093665" y="12521610"/>
            <a:ext cx="5853565" cy="605498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BBA4EACD-79B2-9047-926C-4179677F6DF3}"/>
              </a:ext>
            </a:extLst>
          </p:cNvPr>
          <p:cNvSpPr/>
          <p:nvPr/>
        </p:nvSpPr>
        <p:spPr>
          <a:xfrm>
            <a:off x="1976951" y="10353496"/>
            <a:ext cx="5853169" cy="62074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28EF7BC0-BD7F-BD4C-8DBE-13C9030B0FE6}"/>
              </a:ext>
            </a:extLst>
          </p:cNvPr>
          <p:cNvSpPr/>
          <p:nvPr/>
        </p:nvSpPr>
        <p:spPr>
          <a:xfrm rot="16200000">
            <a:off x="586024" y="8441732"/>
            <a:ext cx="2850212" cy="2233715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>
              <a:solidFill>
                <a:schemeClr val="tx1"/>
              </a:solidFill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4ED9223C-B305-724C-860B-8788F8ED72BC}"/>
              </a:ext>
            </a:extLst>
          </p:cNvPr>
          <p:cNvSpPr/>
          <p:nvPr/>
        </p:nvSpPr>
        <p:spPr>
          <a:xfrm>
            <a:off x="1958324" y="8132833"/>
            <a:ext cx="5988906" cy="654064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/>
          </a:p>
        </p:txBody>
      </p:sp>
      <p:sp>
        <p:nvSpPr>
          <p:cNvPr id="230" name="Oval 229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5853790" y="14318673"/>
            <a:ext cx="1217385" cy="1307452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/>
          </a:p>
        </p:txBody>
      </p:sp>
      <p:sp>
        <p:nvSpPr>
          <p:cNvPr id="231" name="Oval 230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6041115" y="14519853"/>
            <a:ext cx="842740" cy="90508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 dirty="0"/>
          </a:p>
        </p:txBody>
      </p: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1BD8ADA5-D946-5C42-A4AE-03B3AA1B8A94}"/>
              </a:ext>
            </a:extLst>
          </p:cNvPr>
          <p:cNvCxnSpPr>
            <a:cxnSpLocks/>
          </p:cNvCxnSpPr>
          <p:nvPr/>
        </p:nvCxnSpPr>
        <p:spPr>
          <a:xfrm flipV="1">
            <a:off x="5028076" y="15053531"/>
            <a:ext cx="0" cy="5547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12ABD505-175E-A541-AEFE-152268C0ADBA}"/>
              </a:ext>
            </a:extLst>
          </p:cNvPr>
          <p:cNvCxnSpPr>
            <a:cxnSpLocks/>
          </p:cNvCxnSpPr>
          <p:nvPr/>
        </p:nvCxnSpPr>
        <p:spPr>
          <a:xfrm>
            <a:off x="5197692" y="12305402"/>
            <a:ext cx="0" cy="53569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6" name="Straight Connector 165">
            <a:extLst>
              <a:ext uri="{FF2B5EF4-FFF2-40B4-BE49-F238E27FC236}">
                <a16:creationId xmlns:a16="http://schemas.microsoft.com/office/drawing/2014/main" id="{3D526A9F-69B1-6848-BE28-D0D0F2031640}"/>
              </a:ext>
            </a:extLst>
          </p:cNvPr>
          <p:cNvCxnSpPr>
            <a:cxnSpLocks/>
          </p:cNvCxnSpPr>
          <p:nvPr/>
        </p:nvCxnSpPr>
        <p:spPr>
          <a:xfrm flipH="1">
            <a:off x="1345405" y="13923658"/>
            <a:ext cx="720778" cy="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2" name="Straight Connector 271">
            <a:extLst>
              <a:ext uri="{FF2B5EF4-FFF2-40B4-BE49-F238E27FC236}">
                <a16:creationId xmlns:a16="http://schemas.microsoft.com/office/drawing/2014/main" id="{4226F799-69F5-684E-962E-83B20F19CC0C}"/>
              </a:ext>
            </a:extLst>
          </p:cNvPr>
          <p:cNvCxnSpPr>
            <a:cxnSpLocks/>
          </p:cNvCxnSpPr>
          <p:nvPr/>
        </p:nvCxnSpPr>
        <p:spPr>
          <a:xfrm>
            <a:off x="5561860" y="7841069"/>
            <a:ext cx="0" cy="58352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Rectangle 65">
            <a:extLst>
              <a:ext uri="{FF2B5EF4-FFF2-40B4-BE49-F238E27FC236}">
                <a16:creationId xmlns:a16="http://schemas.microsoft.com/office/drawing/2014/main" id="{9D6ADC9C-25A6-1945-9CDE-45BF572BD0EA}"/>
              </a:ext>
            </a:extLst>
          </p:cNvPr>
          <p:cNvSpPr/>
          <p:nvPr/>
        </p:nvSpPr>
        <p:spPr>
          <a:xfrm rot="16200000" flipV="1">
            <a:off x="8197590" y="714028"/>
            <a:ext cx="747903" cy="5638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/>
          </a:p>
        </p:txBody>
      </p:sp>
      <p:sp>
        <p:nvSpPr>
          <p:cNvPr id="401" name="TextBox 400">
            <a:extLst>
              <a:ext uri="{FF2B5EF4-FFF2-40B4-BE49-F238E27FC236}">
                <a16:creationId xmlns:a16="http://schemas.microsoft.com/office/drawing/2014/main" id="{189D5999-43F7-F641-9393-172A969C8B1F}"/>
              </a:ext>
            </a:extLst>
          </p:cNvPr>
          <p:cNvSpPr txBox="1"/>
          <p:nvPr/>
        </p:nvSpPr>
        <p:spPr>
          <a:xfrm>
            <a:off x="1788558" y="17327846"/>
            <a:ext cx="6140126" cy="3700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4" dirty="0">
                <a:solidFill>
                  <a:srgbClr val="144856"/>
                </a:solidFill>
              </a:rPr>
              <a:t>LEARNING, WORKING AND SUCEEDING TOGETHER</a:t>
            </a:r>
          </a:p>
        </p:txBody>
      </p:sp>
      <p:sp>
        <p:nvSpPr>
          <p:cNvPr id="370" name="TextBox 369">
            <a:extLst>
              <a:ext uri="{FF2B5EF4-FFF2-40B4-BE49-F238E27FC236}">
                <a16:creationId xmlns:a16="http://schemas.microsoft.com/office/drawing/2014/main" id="{0EC6A36B-BE5D-9742-9412-BEDB5350E9B4}"/>
              </a:ext>
            </a:extLst>
          </p:cNvPr>
          <p:cNvSpPr txBox="1"/>
          <p:nvPr/>
        </p:nvSpPr>
        <p:spPr>
          <a:xfrm>
            <a:off x="6053942" y="14617357"/>
            <a:ext cx="842739" cy="828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10" b="1" dirty="0"/>
              <a:t>10</a:t>
            </a:r>
          </a:p>
        </p:txBody>
      </p:sp>
      <p:sp>
        <p:nvSpPr>
          <p:cNvPr id="371" name="TextBox 370">
            <a:extLst>
              <a:ext uri="{FF2B5EF4-FFF2-40B4-BE49-F238E27FC236}">
                <a16:creationId xmlns:a16="http://schemas.microsoft.com/office/drawing/2014/main" id="{E2392CED-199C-044B-8C83-9528D182044C}"/>
              </a:ext>
            </a:extLst>
          </p:cNvPr>
          <p:cNvSpPr txBox="1"/>
          <p:nvPr/>
        </p:nvSpPr>
        <p:spPr>
          <a:xfrm>
            <a:off x="6047528" y="14567595"/>
            <a:ext cx="842739" cy="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2" b="1" dirty="0"/>
              <a:t>YEAR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27948" y="350890"/>
            <a:ext cx="3659571" cy="7709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04" b="1" dirty="0"/>
              <a:t>THE SIR GRAHAM BALFOUR CAREER LEARNING JOURNEY</a:t>
            </a:r>
          </a:p>
        </p:txBody>
      </p:sp>
      <p:pic>
        <p:nvPicPr>
          <p:cNvPr id="74" name="Picture 7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51" b="14095"/>
          <a:stretch/>
        </p:blipFill>
        <p:spPr>
          <a:xfrm>
            <a:off x="8608409" y="331624"/>
            <a:ext cx="890919" cy="821197"/>
          </a:xfrm>
          <a:prstGeom prst="rect">
            <a:avLst/>
          </a:prstGeom>
        </p:spPr>
      </p:pic>
      <p:pic>
        <p:nvPicPr>
          <p:cNvPr id="300" name="Picture 299">
            <a:extLst>
              <a:ext uri="{FF2B5EF4-FFF2-40B4-BE49-F238E27FC236}">
                <a16:creationId xmlns:a16="http://schemas.microsoft.com/office/drawing/2014/main" id="{276CE07A-F309-4063-90AF-C748881D60A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51" b="14095"/>
          <a:stretch/>
        </p:blipFill>
        <p:spPr>
          <a:xfrm>
            <a:off x="2012482" y="17363776"/>
            <a:ext cx="343486" cy="316605"/>
          </a:xfrm>
          <a:prstGeom prst="rect">
            <a:avLst/>
          </a:prstGeom>
        </p:spPr>
      </p:pic>
      <p:pic>
        <p:nvPicPr>
          <p:cNvPr id="301" name="Picture 300">
            <a:extLst>
              <a:ext uri="{FF2B5EF4-FFF2-40B4-BE49-F238E27FC236}">
                <a16:creationId xmlns:a16="http://schemas.microsoft.com/office/drawing/2014/main" id="{1CEAA9DC-990F-4A39-8A7C-604AC9284ED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51" b="14095"/>
          <a:stretch/>
        </p:blipFill>
        <p:spPr>
          <a:xfrm>
            <a:off x="7381820" y="17364058"/>
            <a:ext cx="343486" cy="316605"/>
          </a:xfrm>
          <a:prstGeom prst="rect">
            <a:avLst/>
          </a:prstGeom>
        </p:spPr>
      </p:pic>
      <p:sp>
        <p:nvSpPr>
          <p:cNvPr id="306" name="TextBox 305">
            <a:extLst>
              <a:ext uri="{FF2B5EF4-FFF2-40B4-BE49-F238E27FC236}">
                <a16:creationId xmlns:a16="http://schemas.microsoft.com/office/drawing/2014/main" id="{22AC9287-ED94-461B-8CE9-2E553C9A3BE3}"/>
              </a:ext>
            </a:extLst>
          </p:cNvPr>
          <p:cNvSpPr txBox="1"/>
          <p:nvPr/>
        </p:nvSpPr>
        <p:spPr>
          <a:xfrm>
            <a:off x="2592822" y="15627781"/>
            <a:ext cx="3671209" cy="3392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1603" b="1" dirty="0"/>
          </a:p>
        </p:txBody>
      </p:sp>
      <p:sp>
        <p:nvSpPr>
          <p:cNvPr id="134" name="TextBox 133">
            <a:extLst>
              <a:ext uri="{FF2B5EF4-FFF2-40B4-BE49-F238E27FC236}">
                <a16:creationId xmlns:a16="http://schemas.microsoft.com/office/drawing/2014/main" id="{7BD863A8-4140-4657-9550-5DD494A10B58}"/>
              </a:ext>
            </a:extLst>
          </p:cNvPr>
          <p:cNvSpPr txBox="1"/>
          <p:nvPr/>
        </p:nvSpPr>
        <p:spPr>
          <a:xfrm>
            <a:off x="634333" y="480134"/>
            <a:ext cx="4244054" cy="1850315"/>
          </a:xfrm>
          <a:prstGeom prst="rect">
            <a:avLst/>
          </a:prstGeom>
          <a:noFill/>
          <a:ln w="571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GB" sz="1804" b="1" u="sng" dirty="0"/>
              <a:t>IMPORTANT DATES: </a:t>
            </a:r>
          </a:p>
          <a:p>
            <a:endParaRPr lang="en-GB" sz="1202" dirty="0"/>
          </a:p>
          <a:p>
            <a:r>
              <a:rPr lang="en-GB" sz="1403" dirty="0"/>
              <a:t>National Careers Week - </a:t>
            </a:r>
          </a:p>
          <a:p>
            <a:endParaRPr lang="en-GB" sz="1403" dirty="0"/>
          </a:p>
          <a:p>
            <a:r>
              <a:rPr lang="en-GB" sz="1403" dirty="0"/>
              <a:t>National Apprenticeship Week - </a:t>
            </a:r>
          </a:p>
          <a:p>
            <a:endParaRPr lang="en-GB" sz="1403" dirty="0"/>
          </a:p>
          <a:p>
            <a:r>
              <a:rPr lang="en-GB" sz="1403" dirty="0"/>
              <a:t>Careers Futures Day -</a:t>
            </a:r>
          </a:p>
          <a:p>
            <a:endParaRPr lang="en-GB" sz="1403" dirty="0"/>
          </a:p>
        </p:txBody>
      </p:sp>
      <p:sp>
        <p:nvSpPr>
          <p:cNvPr id="286" name="TextBox 285">
            <a:extLst>
              <a:ext uri="{FF2B5EF4-FFF2-40B4-BE49-F238E27FC236}">
                <a16:creationId xmlns:a16="http://schemas.microsoft.com/office/drawing/2014/main" id="{803FE55E-1723-4F82-95AC-14C144D128AF}"/>
              </a:ext>
            </a:extLst>
          </p:cNvPr>
          <p:cNvSpPr txBox="1"/>
          <p:nvPr/>
        </p:nvSpPr>
        <p:spPr>
          <a:xfrm>
            <a:off x="4552454" y="7321340"/>
            <a:ext cx="1917415" cy="5859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3" b="1" dirty="0"/>
              <a:t>Work experience debrief</a:t>
            </a:r>
          </a:p>
        </p:txBody>
      </p:sp>
      <p:sp>
        <p:nvSpPr>
          <p:cNvPr id="297" name="Triangle 45">
            <a:extLst>
              <a:ext uri="{FF2B5EF4-FFF2-40B4-BE49-F238E27FC236}">
                <a16:creationId xmlns:a16="http://schemas.microsoft.com/office/drawing/2014/main" id="{9BB0260D-C742-41F4-8553-E93C022AAE3F}"/>
              </a:ext>
            </a:extLst>
          </p:cNvPr>
          <p:cNvSpPr/>
          <p:nvPr/>
        </p:nvSpPr>
        <p:spPr>
          <a:xfrm rot="16200000">
            <a:off x="6930107" y="5795633"/>
            <a:ext cx="1225782" cy="876238"/>
          </a:xfrm>
          <a:prstGeom prst="triangl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38000">
                <a:schemeClr val="accent1">
                  <a:lumMod val="45000"/>
                  <a:lumOff val="55000"/>
                </a:schemeClr>
              </a:gs>
              <a:gs pos="39000">
                <a:schemeClr val="accent1">
                  <a:lumMod val="45000"/>
                  <a:lumOff val="55000"/>
                </a:schemeClr>
              </a:gs>
              <a:gs pos="84000">
                <a:srgbClr val="00206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 dirty="0"/>
          </a:p>
        </p:txBody>
      </p:sp>
      <p:sp>
        <p:nvSpPr>
          <p:cNvPr id="298" name="Block Arc 297">
            <a:extLst>
              <a:ext uri="{FF2B5EF4-FFF2-40B4-BE49-F238E27FC236}">
                <a16:creationId xmlns:a16="http://schemas.microsoft.com/office/drawing/2014/main" id="{B635E8E3-F540-4CD9-96B5-DCC5D62E69DE}"/>
              </a:ext>
            </a:extLst>
          </p:cNvPr>
          <p:cNvSpPr/>
          <p:nvPr/>
        </p:nvSpPr>
        <p:spPr>
          <a:xfrm rot="5400000" flipH="1">
            <a:off x="6446814" y="6213234"/>
            <a:ext cx="2801380" cy="2310512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>
              <a:solidFill>
                <a:schemeClr val="tx1"/>
              </a:solidFill>
            </a:endParaRPr>
          </a:p>
        </p:txBody>
      </p:sp>
      <p:sp>
        <p:nvSpPr>
          <p:cNvPr id="299" name="Oval 298">
            <a:extLst>
              <a:ext uri="{FF2B5EF4-FFF2-40B4-BE49-F238E27FC236}">
                <a16:creationId xmlns:a16="http://schemas.microsoft.com/office/drawing/2014/main" id="{070F230B-F63E-4327-A11A-3F08C69E3B36}"/>
              </a:ext>
            </a:extLst>
          </p:cNvPr>
          <p:cNvSpPr/>
          <p:nvPr/>
        </p:nvSpPr>
        <p:spPr>
          <a:xfrm>
            <a:off x="5922844" y="5581785"/>
            <a:ext cx="1182035" cy="125538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7B71C3D6-7658-42E1-851D-331628E74D73}"/>
              </a:ext>
            </a:extLst>
          </p:cNvPr>
          <p:cNvSpPr/>
          <p:nvPr/>
        </p:nvSpPr>
        <p:spPr>
          <a:xfrm>
            <a:off x="6047319" y="5736572"/>
            <a:ext cx="963483" cy="95496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707" b="1" dirty="0">
                <a:solidFill>
                  <a:schemeClr val="tx1"/>
                </a:solidFill>
              </a:rPr>
              <a:t>11</a:t>
            </a:r>
          </a:p>
        </p:txBody>
      </p:sp>
      <p:sp>
        <p:nvSpPr>
          <p:cNvPr id="319" name="TextBox 318">
            <a:extLst>
              <a:ext uri="{FF2B5EF4-FFF2-40B4-BE49-F238E27FC236}">
                <a16:creationId xmlns:a16="http://schemas.microsoft.com/office/drawing/2014/main" id="{B7413B80-DDC9-49F2-8B4B-DEA359E93E17}"/>
              </a:ext>
            </a:extLst>
          </p:cNvPr>
          <p:cNvSpPr txBox="1"/>
          <p:nvPr/>
        </p:nvSpPr>
        <p:spPr>
          <a:xfrm>
            <a:off x="6107691" y="5819907"/>
            <a:ext cx="842739" cy="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2" b="1" dirty="0"/>
              <a:t>YEAR</a:t>
            </a:r>
          </a:p>
        </p:txBody>
      </p:sp>
      <p:sp>
        <p:nvSpPr>
          <p:cNvPr id="339" name="TextBox 338">
            <a:extLst>
              <a:ext uri="{FF2B5EF4-FFF2-40B4-BE49-F238E27FC236}">
                <a16:creationId xmlns:a16="http://schemas.microsoft.com/office/drawing/2014/main" id="{752B46D8-5133-42C9-B72F-653A2F5ADA3D}"/>
              </a:ext>
            </a:extLst>
          </p:cNvPr>
          <p:cNvSpPr txBox="1"/>
          <p:nvPr/>
        </p:nvSpPr>
        <p:spPr>
          <a:xfrm>
            <a:off x="634333" y="2727842"/>
            <a:ext cx="8594772" cy="1869075"/>
          </a:xfrm>
          <a:prstGeom prst="rect">
            <a:avLst/>
          </a:prstGeom>
          <a:noFill/>
          <a:ln w="571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405" b="1" u="sng" dirty="0">
                <a:solidFill>
                  <a:srgbClr val="002060"/>
                </a:solidFill>
              </a:rPr>
              <a:t>CAREER LEARNING OBJECTIVE FOR YEAR 10</a:t>
            </a:r>
          </a:p>
          <a:p>
            <a:pPr>
              <a:lnSpc>
                <a:spcPct val="200000"/>
              </a:lnSpc>
            </a:pPr>
            <a:r>
              <a:rPr lang="en-GB" sz="1804" dirty="0"/>
              <a:t>For students to prepare themselves for the future by undertaking work experience and early learning of the next steps after their GCSE’s.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A4D6EF33-CE01-4E44-AE8B-F496F9AFBEBF}"/>
              </a:ext>
            </a:extLst>
          </p:cNvPr>
          <p:cNvSpPr txBox="1"/>
          <p:nvPr/>
        </p:nvSpPr>
        <p:spPr>
          <a:xfrm>
            <a:off x="3947038" y="15754439"/>
            <a:ext cx="2162076" cy="894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4" b="1" dirty="0"/>
              <a:t>Work experience introduction</a:t>
            </a:r>
          </a:p>
          <a:p>
            <a:pPr algn="ctr"/>
            <a:endParaRPr lang="en-US" sz="1603" b="1" dirty="0"/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31EDBEB0-8051-4344-97F4-FF8AC067B1F9}"/>
              </a:ext>
            </a:extLst>
          </p:cNvPr>
          <p:cNvSpPr txBox="1"/>
          <p:nvPr/>
        </p:nvSpPr>
        <p:spPr>
          <a:xfrm>
            <a:off x="4992267" y="9397821"/>
            <a:ext cx="1898001" cy="58593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3" b="1" dirty="0"/>
              <a:t>Unifrog: activities and competencies</a:t>
            </a:r>
          </a:p>
        </p:txBody>
      </p: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0170B93B-2585-4182-A1E4-5CD0741CAAA6}"/>
              </a:ext>
            </a:extLst>
          </p:cNvPr>
          <p:cNvCxnSpPr>
            <a:cxnSpLocks/>
          </p:cNvCxnSpPr>
          <p:nvPr/>
        </p:nvCxnSpPr>
        <p:spPr>
          <a:xfrm>
            <a:off x="5941266" y="9983754"/>
            <a:ext cx="0" cy="53569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>
            <a:extLst>
              <a:ext uri="{FF2B5EF4-FFF2-40B4-BE49-F238E27FC236}">
                <a16:creationId xmlns:a16="http://schemas.microsoft.com/office/drawing/2014/main" id="{5113A119-EBEF-4B19-A1E3-CA805A55B197}"/>
              </a:ext>
            </a:extLst>
          </p:cNvPr>
          <p:cNvSpPr txBox="1"/>
          <p:nvPr/>
        </p:nvSpPr>
        <p:spPr>
          <a:xfrm>
            <a:off x="1172911" y="7225646"/>
            <a:ext cx="1917415" cy="5859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3" b="1" dirty="0"/>
              <a:t>Work experience week</a:t>
            </a:r>
          </a:p>
        </p:txBody>
      </p: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0984FFB8-9CA1-440C-8B0D-C41D6C19DD3A}"/>
              </a:ext>
            </a:extLst>
          </p:cNvPr>
          <p:cNvCxnSpPr>
            <a:cxnSpLocks/>
          </p:cNvCxnSpPr>
          <p:nvPr/>
        </p:nvCxnSpPr>
        <p:spPr>
          <a:xfrm>
            <a:off x="2184224" y="7808197"/>
            <a:ext cx="0" cy="58352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>
            <a:extLst>
              <a:ext uri="{FF2B5EF4-FFF2-40B4-BE49-F238E27FC236}">
                <a16:creationId xmlns:a16="http://schemas.microsoft.com/office/drawing/2014/main" id="{1EFA12DF-58FD-44F4-A6C9-1DC49F66640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08940" y="14208139"/>
            <a:ext cx="1045281" cy="143830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DA3BAC0-97E9-4B66-A5EA-054A3D648AB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34242" y="15715432"/>
            <a:ext cx="1727438" cy="155023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7CFA29D-777A-43C1-8A65-D54514E7780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3753" y="15446177"/>
            <a:ext cx="1546105" cy="1603368"/>
          </a:xfrm>
          <a:prstGeom prst="rect">
            <a:avLst/>
          </a:prstGeom>
        </p:spPr>
      </p:pic>
      <p:sp>
        <p:nvSpPr>
          <p:cNvPr id="62" name="TextBox 61">
            <a:extLst>
              <a:ext uri="{FF2B5EF4-FFF2-40B4-BE49-F238E27FC236}">
                <a16:creationId xmlns:a16="http://schemas.microsoft.com/office/drawing/2014/main" id="{A43F5E85-A92E-43CE-9680-B30864C9CDEB}"/>
              </a:ext>
            </a:extLst>
          </p:cNvPr>
          <p:cNvSpPr txBox="1"/>
          <p:nvPr/>
        </p:nvSpPr>
        <p:spPr>
          <a:xfrm>
            <a:off x="4083818" y="11676542"/>
            <a:ext cx="2162076" cy="5859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3" b="1" dirty="0"/>
              <a:t>Post 16 options information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F64ED7D4-6E32-4AE7-8B7F-C6D549CAFBFD}"/>
              </a:ext>
            </a:extLst>
          </p:cNvPr>
          <p:cNvSpPr txBox="1"/>
          <p:nvPr/>
        </p:nvSpPr>
        <p:spPr>
          <a:xfrm>
            <a:off x="2149016" y="13659534"/>
            <a:ext cx="2162076" cy="5859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3" b="1" dirty="0"/>
              <a:t>Writing supporting statements</a:t>
            </a:r>
          </a:p>
        </p:txBody>
      </p:sp>
      <p:pic>
        <p:nvPicPr>
          <p:cNvPr id="69" name="Picture 68">
            <a:extLst>
              <a:ext uri="{FF2B5EF4-FFF2-40B4-BE49-F238E27FC236}">
                <a16:creationId xmlns:a16="http://schemas.microsoft.com/office/drawing/2014/main" id="{9E0877C2-E908-450A-928A-457AE061BE1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7229" y="9342638"/>
            <a:ext cx="747532" cy="747532"/>
          </a:xfrm>
          <a:prstGeom prst="rect">
            <a:avLst/>
          </a:prstGeom>
        </p:spPr>
      </p:pic>
      <p:sp>
        <p:nvSpPr>
          <p:cNvPr id="70" name="TextBox 69">
            <a:extLst>
              <a:ext uri="{FF2B5EF4-FFF2-40B4-BE49-F238E27FC236}">
                <a16:creationId xmlns:a16="http://schemas.microsoft.com/office/drawing/2014/main" id="{99DD0215-9B43-47AE-B7B7-FD060DFA1967}"/>
              </a:ext>
            </a:extLst>
          </p:cNvPr>
          <p:cNvSpPr txBox="1"/>
          <p:nvPr/>
        </p:nvSpPr>
        <p:spPr>
          <a:xfrm>
            <a:off x="1942110" y="9423439"/>
            <a:ext cx="1917415" cy="5859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3" b="1" dirty="0"/>
              <a:t>Work experience preparation</a:t>
            </a:r>
          </a:p>
        </p:txBody>
      </p: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FCC8FFDD-5547-4C40-88BD-01367E241800}"/>
              </a:ext>
            </a:extLst>
          </p:cNvPr>
          <p:cNvCxnSpPr>
            <a:cxnSpLocks/>
          </p:cNvCxnSpPr>
          <p:nvPr/>
        </p:nvCxnSpPr>
        <p:spPr>
          <a:xfrm>
            <a:off x="2900817" y="9955262"/>
            <a:ext cx="0" cy="58352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>
            <a:extLst>
              <a:ext uri="{FF2B5EF4-FFF2-40B4-BE49-F238E27FC236}">
                <a16:creationId xmlns:a16="http://schemas.microsoft.com/office/drawing/2014/main" id="{09CE965D-20A2-4256-A89A-63EDF70CF54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6191" y="10948162"/>
            <a:ext cx="1435014" cy="160336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3EE8E4D-3892-461B-8C7C-65D479A9107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246884" y="13438553"/>
            <a:ext cx="1045282" cy="104528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A44E554-84EA-4294-BE58-EDEA7097AA1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727482" y="9135806"/>
            <a:ext cx="1255078" cy="111643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52A2F617-45C0-473D-864F-AF9BA3DD73B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276460" y="7018248"/>
            <a:ext cx="1517202" cy="108970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250370D9-B600-435F-8706-91D34A46428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912949" y="6788567"/>
            <a:ext cx="1841965" cy="132659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DD0367F-A3A2-41F1-64BE-0874B26BC4DB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378520" y="11175319"/>
            <a:ext cx="1176630" cy="93886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0DDA7F0-45C9-2B20-C9F6-C19632E243B2}"/>
              </a:ext>
            </a:extLst>
          </p:cNvPr>
          <p:cNvSpPr txBox="1"/>
          <p:nvPr/>
        </p:nvSpPr>
        <p:spPr>
          <a:xfrm>
            <a:off x="6462482" y="11949506"/>
            <a:ext cx="15123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Dragons Den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E496F9E-9ED7-F9A3-14C2-F459060E3447}"/>
              </a:ext>
            </a:extLst>
          </p:cNvPr>
          <p:cNvCxnSpPr>
            <a:cxnSpLocks/>
            <a:stCxn id="2" idx="3"/>
          </p:cNvCxnSpPr>
          <p:nvPr/>
        </p:nvCxnSpPr>
        <p:spPr>
          <a:xfrm flipV="1">
            <a:off x="7555150" y="11587158"/>
            <a:ext cx="1142811" cy="57594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71B4AC1D-38A4-6D04-EDA7-F90E0FA2F704}"/>
              </a:ext>
            </a:extLst>
          </p:cNvPr>
          <p:cNvSpPr txBox="1"/>
          <p:nvPr/>
        </p:nvSpPr>
        <p:spPr>
          <a:xfrm>
            <a:off x="2066183" y="15446177"/>
            <a:ext cx="15426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Explore employer profiles   LMI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134EA74-6CDD-8720-2E3B-3F83B1F10A0F}"/>
              </a:ext>
            </a:extLst>
          </p:cNvPr>
          <p:cNvCxnSpPr/>
          <p:nvPr/>
        </p:nvCxnSpPr>
        <p:spPr>
          <a:xfrm>
            <a:off x="2592822" y="14947383"/>
            <a:ext cx="0" cy="477559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B155039A-8051-56B7-49CE-1A3751E38FBE}"/>
              </a:ext>
            </a:extLst>
          </p:cNvPr>
          <p:cNvSpPr txBox="1"/>
          <p:nvPr/>
        </p:nvSpPr>
        <p:spPr>
          <a:xfrm>
            <a:off x="8280384" y="8625467"/>
            <a:ext cx="14786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What is hybrid working ?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491B3674-0E90-74BA-7965-60951F9AC140}"/>
              </a:ext>
            </a:extLst>
          </p:cNvPr>
          <p:cNvCxnSpPr/>
          <p:nvPr/>
        </p:nvCxnSpPr>
        <p:spPr>
          <a:xfrm>
            <a:off x="8194608" y="8132832"/>
            <a:ext cx="413801" cy="492635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44102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Rectangle 378">
            <a:extLst>
              <a:ext uri="{FF2B5EF4-FFF2-40B4-BE49-F238E27FC236}">
                <a16:creationId xmlns:a16="http://schemas.microsoft.com/office/drawing/2014/main" id="{D3F2A19F-5D41-4352-B0FC-CFF234EDCBD8}"/>
              </a:ext>
            </a:extLst>
          </p:cNvPr>
          <p:cNvSpPr/>
          <p:nvPr/>
        </p:nvSpPr>
        <p:spPr>
          <a:xfrm>
            <a:off x="1562167" y="2452376"/>
            <a:ext cx="5839357" cy="60536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/>
          </a:p>
        </p:txBody>
      </p:sp>
      <p:sp>
        <p:nvSpPr>
          <p:cNvPr id="400" name="Rectangle 399">
            <a:extLst>
              <a:ext uri="{FF2B5EF4-FFF2-40B4-BE49-F238E27FC236}">
                <a16:creationId xmlns:a16="http://schemas.microsoft.com/office/drawing/2014/main" id="{001523A3-D0A5-3447-9A4B-DA59FA07C8E9}"/>
              </a:ext>
            </a:extLst>
          </p:cNvPr>
          <p:cNvSpPr/>
          <p:nvPr/>
        </p:nvSpPr>
        <p:spPr>
          <a:xfrm>
            <a:off x="12702" y="-6047"/>
            <a:ext cx="9746154" cy="1767522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577E6DF-4EA3-D14D-8E13-28AB8D609DDE}"/>
              </a:ext>
            </a:extLst>
          </p:cNvPr>
          <p:cNvSpPr/>
          <p:nvPr/>
        </p:nvSpPr>
        <p:spPr>
          <a:xfrm>
            <a:off x="254480" y="230781"/>
            <a:ext cx="9385284" cy="17068333"/>
          </a:xfrm>
          <a:prstGeom prst="rect">
            <a:avLst/>
          </a:prstGeom>
          <a:solidFill>
            <a:schemeClr val="bg1"/>
          </a:solidFill>
          <a:ln w="412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 dirty="0"/>
          </a:p>
        </p:txBody>
      </p:sp>
      <p:sp>
        <p:nvSpPr>
          <p:cNvPr id="15" name="Block Arc 14">
            <a:extLst>
              <a:ext uri="{FF2B5EF4-FFF2-40B4-BE49-F238E27FC236}">
                <a16:creationId xmlns:a16="http://schemas.microsoft.com/office/drawing/2014/main" id="{D2F97453-494C-5746-8E17-4A67EE1BF309}"/>
              </a:ext>
            </a:extLst>
          </p:cNvPr>
          <p:cNvSpPr/>
          <p:nvPr/>
        </p:nvSpPr>
        <p:spPr>
          <a:xfrm rot="16200000">
            <a:off x="747541" y="12799922"/>
            <a:ext cx="2784635" cy="2212087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>
              <a:solidFill>
                <a:schemeClr val="tx1"/>
              </a:solidFill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361D24CC-941E-4C47-B0EC-E144352A4A74}"/>
              </a:ext>
            </a:extLst>
          </p:cNvPr>
          <p:cNvSpPr/>
          <p:nvPr/>
        </p:nvSpPr>
        <p:spPr>
          <a:xfrm>
            <a:off x="2093664" y="14686343"/>
            <a:ext cx="6776820" cy="61194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/>
          </a:p>
        </p:txBody>
      </p:sp>
      <p:sp>
        <p:nvSpPr>
          <p:cNvPr id="132" name="Block Arc 131">
            <a:extLst>
              <a:ext uri="{FF2B5EF4-FFF2-40B4-BE49-F238E27FC236}">
                <a16:creationId xmlns:a16="http://schemas.microsoft.com/office/drawing/2014/main" id="{2ABDDAA7-1330-5846-8957-036F466F9A01}"/>
              </a:ext>
            </a:extLst>
          </p:cNvPr>
          <p:cNvSpPr/>
          <p:nvPr/>
        </p:nvSpPr>
        <p:spPr>
          <a:xfrm rot="5400000" flipH="1">
            <a:off x="6412185" y="10668810"/>
            <a:ext cx="2754524" cy="2162072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>
              <a:solidFill>
                <a:schemeClr val="tx1"/>
              </a:solidFill>
            </a:endParaRP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8EE221F3-E29A-7E44-BA3E-4DDEF353168D}"/>
              </a:ext>
            </a:extLst>
          </p:cNvPr>
          <p:cNvSpPr/>
          <p:nvPr/>
        </p:nvSpPr>
        <p:spPr>
          <a:xfrm>
            <a:off x="2093665" y="12521610"/>
            <a:ext cx="5853565" cy="605498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BBA4EACD-79B2-9047-926C-4179677F6DF3}"/>
              </a:ext>
            </a:extLst>
          </p:cNvPr>
          <p:cNvSpPr/>
          <p:nvPr/>
        </p:nvSpPr>
        <p:spPr>
          <a:xfrm>
            <a:off x="1976951" y="10353496"/>
            <a:ext cx="5853169" cy="62074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28EF7BC0-BD7F-BD4C-8DBE-13C9030B0FE6}"/>
              </a:ext>
            </a:extLst>
          </p:cNvPr>
          <p:cNvSpPr/>
          <p:nvPr/>
        </p:nvSpPr>
        <p:spPr>
          <a:xfrm rot="16200000">
            <a:off x="586025" y="8441732"/>
            <a:ext cx="2850212" cy="2233715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>
              <a:solidFill>
                <a:schemeClr val="tx1"/>
              </a:solidFill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4ED9223C-B305-724C-860B-8788F8ED72BC}"/>
              </a:ext>
            </a:extLst>
          </p:cNvPr>
          <p:cNvSpPr/>
          <p:nvPr/>
        </p:nvSpPr>
        <p:spPr>
          <a:xfrm>
            <a:off x="1958324" y="8132833"/>
            <a:ext cx="5988906" cy="654064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/>
          </a:p>
        </p:txBody>
      </p:sp>
      <p:sp>
        <p:nvSpPr>
          <p:cNvPr id="230" name="Oval 229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5853790" y="14318673"/>
            <a:ext cx="1217385" cy="1307452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/>
          </a:p>
        </p:txBody>
      </p:sp>
      <p:sp>
        <p:nvSpPr>
          <p:cNvPr id="231" name="Oval 230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6041115" y="14519853"/>
            <a:ext cx="842740" cy="90508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 dirty="0"/>
          </a:p>
        </p:txBody>
      </p: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1BD8ADA5-D946-5C42-A4AE-03B3AA1B8A94}"/>
              </a:ext>
            </a:extLst>
          </p:cNvPr>
          <p:cNvCxnSpPr>
            <a:cxnSpLocks/>
          </p:cNvCxnSpPr>
          <p:nvPr/>
        </p:nvCxnSpPr>
        <p:spPr>
          <a:xfrm flipV="1">
            <a:off x="3502518" y="14891457"/>
            <a:ext cx="0" cy="5547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12ABD505-175E-A541-AEFE-152268C0ADBA}"/>
              </a:ext>
            </a:extLst>
          </p:cNvPr>
          <p:cNvCxnSpPr>
            <a:cxnSpLocks/>
          </p:cNvCxnSpPr>
          <p:nvPr/>
        </p:nvCxnSpPr>
        <p:spPr>
          <a:xfrm>
            <a:off x="5197692" y="12305402"/>
            <a:ext cx="0" cy="53569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6" name="Straight Connector 165">
            <a:extLst>
              <a:ext uri="{FF2B5EF4-FFF2-40B4-BE49-F238E27FC236}">
                <a16:creationId xmlns:a16="http://schemas.microsoft.com/office/drawing/2014/main" id="{3D526A9F-69B1-6848-BE28-D0D0F2031640}"/>
              </a:ext>
            </a:extLst>
          </p:cNvPr>
          <p:cNvCxnSpPr>
            <a:cxnSpLocks/>
          </p:cNvCxnSpPr>
          <p:nvPr/>
        </p:nvCxnSpPr>
        <p:spPr>
          <a:xfrm flipH="1">
            <a:off x="1345405" y="13923658"/>
            <a:ext cx="720778" cy="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" name="Straight Connector 169">
            <a:extLst>
              <a:ext uri="{FF2B5EF4-FFF2-40B4-BE49-F238E27FC236}">
                <a16:creationId xmlns:a16="http://schemas.microsoft.com/office/drawing/2014/main" id="{2E73E8B4-E8A0-9A42-BB18-27E367A6C8CF}"/>
              </a:ext>
            </a:extLst>
          </p:cNvPr>
          <p:cNvCxnSpPr>
            <a:cxnSpLocks/>
          </p:cNvCxnSpPr>
          <p:nvPr/>
        </p:nvCxnSpPr>
        <p:spPr>
          <a:xfrm flipH="1">
            <a:off x="7279426" y="9868911"/>
            <a:ext cx="794" cy="69706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2" name="Straight Connector 271">
            <a:extLst>
              <a:ext uri="{FF2B5EF4-FFF2-40B4-BE49-F238E27FC236}">
                <a16:creationId xmlns:a16="http://schemas.microsoft.com/office/drawing/2014/main" id="{4226F799-69F5-684E-962E-83B20F19CC0C}"/>
              </a:ext>
            </a:extLst>
          </p:cNvPr>
          <p:cNvCxnSpPr>
            <a:cxnSpLocks/>
          </p:cNvCxnSpPr>
          <p:nvPr/>
        </p:nvCxnSpPr>
        <p:spPr>
          <a:xfrm>
            <a:off x="5561860" y="7841069"/>
            <a:ext cx="0" cy="58352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Rectangle 65">
            <a:extLst>
              <a:ext uri="{FF2B5EF4-FFF2-40B4-BE49-F238E27FC236}">
                <a16:creationId xmlns:a16="http://schemas.microsoft.com/office/drawing/2014/main" id="{9D6ADC9C-25A6-1945-9CDE-45BF572BD0EA}"/>
              </a:ext>
            </a:extLst>
          </p:cNvPr>
          <p:cNvSpPr/>
          <p:nvPr/>
        </p:nvSpPr>
        <p:spPr>
          <a:xfrm rot="16200000" flipV="1">
            <a:off x="8197590" y="714028"/>
            <a:ext cx="747903" cy="5638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/>
          </a:p>
        </p:txBody>
      </p:sp>
      <p:sp>
        <p:nvSpPr>
          <p:cNvPr id="401" name="TextBox 400">
            <a:extLst>
              <a:ext uri="{FF2B5EF4-FFF2-40B4-BE49-F238E27FC236}">
                <a16:creationId xmlns:a16="http://schemas.microsoft.com/office/drawing/2014/main" id="{189D5999-43F7-F641-9393-172A969C8B1F}"/>
              </a:ext>
            </a:extLst>
          </p:cNvPr>
          <p:cNvSpPr txBox="1"/>
          <p:nvPr/>
        </p:nvSpPr>
        <p:spPr>
          <a:xfrm>
            <a:off x="1788558" y="17327846"/>
            <a:ext cx="6140126" cy="3700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4" dirty="0">
                <a:solidFill>
                  <a:srgbClr val="144856"/>
                </a:solidFill>
              </a:rPr>
              <a:t>LEARNING, WORKING AND SUCEEDING TOGETHER</a:t>
            </a:r>
          </a:p>
        </p:txBody>
      </p:sp>
      <p:sp>
        <p:nvSpPr>
          <p:cNvPr id="370" name="TextBox 369">
            <a:extLst>
              <a:ext uri="{FF2B5EF4-FFF2-40B4-BE49-F238E27FC236}">
                <a16:creationId xmlns:a16="http://schemas.microsoft.com/office/drawing/2014/main" id="{0EC6A36B-BE5D-9742-9412-BEDB5350E9B4}"/>
              </a:ext>
            </a:extLst>
          </p:cNvPr>
          <p:cNvSpPr txBox="1"/>
          <p:nvPr/>
        </p:nvSpPr>
        <p:spPr>
          <a:xfrm>
            <a:off x="6053942" y="14617357"/>
            <a:ext cx="842739" cy="828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10" b="1" dirty="0"/>
              <a:t>9</a:t>
            </a:r>
          </a:p>
        </p:txBody>
      </p:sp>
      <p:sp>
        <p:nvSpPr>
          <p:cNvPr id="371" name="TextBox 370">
            <a:extLst>
              <a:ext uri="{FF2B5EF4-FFF2-40B4-BE49-F238E27FC236}">
                <a16:creationId xmlns:a16="http://schemas.microsoft.com/office/drawing/2014/main" id="{E2392CED-199C-044B-8C83-9528D182044C}"/>
              </a:ext>
            </a:extLst>
          </p:cNvPr>
          <p:cNvSpPr txBox="1"/>
          <p:nvPr/>
        </p:nvSpPr>
        <p:spPr>
          <a:xfrm>
            <a:off x="6047528" y="14567595"/>
            <a:ext cx="842739" cy="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2" b="1" dirty="0"/>
              <a:t>YEAR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27948" y="350890"/>
            <a:ext cx="3659571" cy="7709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04" b="1" dirty="0"/>
              <a:t>THE SIR GRAHAM BALFOUR CAREER LEARNING JOURNEY</a:t>
            </a:r>
          </a:p>
        </p:txBody>
      </p:sp>
      <p:pic>
        <p:nvPicPr>
          <p:cNvPr id="74" name="Picture 7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51" b="14095"/>
          <a:stretch/>
        </p:blipFill>
        <p:spPr>
          <a:xfrm>
            <a:off x="8608409" y="331624"/>
            <a:ext cx="890919" cy="821197"/>
          </a:xfrm>
          <a:prstGeom prst="rect">
            <a:avLst/>
          </a:prstGeom>
        </p:spPr>
      </p:pic>
      <p:pic>
        <p:nvPicPr>
          <p:cNvPr id="300" name="Picture 299">
            <a:extLst>
              <a:ext uri="{FF2B5EF4-FFF2-40B4-BE49-F238E27FC236}">
                <a16:creationId xmlns:a16="http://schemas.microsoft.com/office/drawing/2014/main" id="{276CE07A-F309-4063-90AF-C748881D60A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51" b="14095"/>
          <a:stretch/>
        </p:blipFill>
        <p:spPr>
          <a:xfrm>
            <a:off x="2012482" y="17363776"/>
            <a:ext cx="343486" cy="316605"/>
          </a:xfrm>
          <a:prstGeom prst="rect">
            <a:avLst/>
          </a:prstGeom>
        </p:spPr>
      </p:pic>
      <p:pic>
        <p:nvPicPr>
          <p:cNvPr id="301" name="Picture 300">
            <a:extLst>
              <a:ext uri="{FF2B5EF4-FFF2-40B4-BE49-F238E27FC236}">
                <a16:creationId xmlns:a16="http://schemas.microsoft.com/office/drawing/2014/main" id="{1CEAA9DC-990F-4A39-8A7C-604AC9284ED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51" b="14095"/>
          <a:stretch/>
        </p:blipFill>
        <p:spPr>
          <a:xfrm>
            <a:off x="7381820" y="17364058"/>
            <a:ext cx="343486" cy="316605"/>
          </a:xfrm>
          <a:prstGeom prst="rect">
            <a:avLst/>
          </a:prstGeom>
        </p:spPr>
      </p:pic>
      <p:sp>
        <p:nvSpPr>
          <p:cNvPr id="306" name="TextBox 305">
            <a:extLst>
              <a:ext uri="{FF2B5EF4-FFF2-40B4-BE49-F238E27FC236}">
                <a16:creationId xmlns:a16="http://schemas.microsoft.com/office/drawing/2014/main" id="{22AC9287-ED94-461B-8CE9-2E553C9A3BE3}"/>
              </a:ext>
            </a:extLst>
          </p:cNvPr>
          <p:cNvSpPr txBox="1"/>
          <p:nvPr/>
        </p:nvSpPr>
        <p:spPr>
          <a:xfrm>
            <a:off x="2592822" y="15627781"/>
            <a:ext cx="3671209" cy="3392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1603" b="1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219B631-84F2-481E-AA25-D0434AAD8AD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956" y="13518406"/>
            <a:ext cx="747532" cy="747532"/>
          </a:xfrm>
          <a:prstGeom prst="rect">
            <a:avLst/>
          </a:prstGeom>
        </p:spPr>
      </p:pic>
      <p:sp>
        <p:nvSpPr>
          <p:cNvPr id="323" name="TextBox 322">
            <a:extLst>
              <a:ext uri="{FF2B5EF4-FFF2-40B4-BE49-F238E27FC236}">
                <a16:creationId xmlns:a16="http://schemas.microsoft.com/office/drawing/2014/main" id="{86D3395A-857E-4074-BB9E-3380E816A6CB}"/>
              </a:ext>
            </a:extLst>
          </p:cNvPr>
          <p:cNvSpPr txBox="1"/>
          <p:nvPr/>
        </p:nvSpPr>
        <p:spPr>
          <a:xfrm>
            <a:off x="6446332" y="9278562"/>
            <a:ext cx="2162076" cy="832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3" b="1" dirty="0"/>
              <a:t>Careers Presentations</a:t>
            </a:r>
          </a:p>
          <a:p>
            <a:pPr algn="ctr"/>
            <a:r>
              <a:rPr lang="en-US" sz="1603" b="1" dirty="0"/>
              <a:t>In English</a:t>
            </a:r>
          </a:p>
          <a:p>
            <a:pPr algn="ctr"/>
            <a:endParaRPr lang="en-US" sz="1603" b="1" dirty="0"/>
          </a:p>
        </p:txBody>
      </p:sp>
      <p:sp>
        <p:nvSpPr>
          <p:cNvPr id="134" name="TextBox 133">
            <a:extLst>
              <a:ext uri="{FF2B5EF4-FFF2-40B4-BE49-F238E27FC236}">
                <a16:creationId xmlns:a16="http://schemas.microsoft.com/office/drawing/2014/main" id="{7BD863A8-4140-4657-9550-5DD494A10B58}"/>
              </a:ext>
            </a:extLst>
          </p:cNvPr>
          <p:cNvSpPr txBox="1"/>
          <p:nvPr/>
        </p:nvSpPr>
        <p:spPr>
          <a:xfrm>
            <a:off x="634333" y="480134"/>
            <a:ext cx="4244054" cy="1850315"/>
          </a:xfrm>
          <a:prstGeom prst="rect">
            <a:avLst/>
          </a:prstGeom>
          <a:noFill/>
          <a:ln w="571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GB" sz="1804" b="1" u="sng" dirty="0"/>
              <a:t>IMPORTANT DATES: </a:t>
            </a:r>
          </a:p>
          <a:p>
            <a:endParaRPr lang="en-GB" sz="1202" dirty="0"/>
          </a:p>
          <a:p>
            <a:r>
              <a:rPr lang="en-GB" sz="1403" dirty="0"/>
              <a:t>National Careers Week - </a:t>
            </a:r>
          </a:p>
          <a:p>
            <a:endParaRPr lang="en-GB" sz="1403" dirty="0"/>
          </a:p>
          <a:p>
            <a:r>
              <a:rPr lang="en-GB" sz="1403" dirty="0"/>
              <a:t>National Apprenticeship Week - </a:t>
            </a:r>
          </a:p>
          <a:p>
            <a:endParaRPr lang="en-GB" sz="1403" dirty="0"/>
          </a:p>
          <a:p>
            <a:r>
              <a:rPr lang="en-GB" sz="1403" dirty="0"/>
              <a:t>Careers Futures Day -</a:t>
            </a:r>
          </a:p>
          <a:p>
            <a:endParaRPr lang="en-GB" sz="1403" dirty="0"/>
          </a:p>
        </p:txBody>
      </p:sp>
      <p:sp>
        <p:nvSpPr>
          <p:cNvPr id="286" name="TextBox 285">
            <a:extLst>
              <a:ext uri="{FF2B5EF4-FFF2-40B4-BE49-F238E27FC236}">
                <a16:creationId xmlns:a16="http://schemas.microsoft.com/office/drawing/2014/main" id="{803FE55E-1723-4F82-95AC-14C144D128AF}"/>
              </a:ext>
            </a:extLst>
          </p:cNvPr>
          <p:cNvSpPr txBox="1"/>
          <p:nvPr/>
        </p:nvSpPr>
        <p:spPr>
          <a:xfrm>
            <a:off x="4022441" y="5754195"/>
            <a:ext cx="1917415" cy="2065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3" b="1" dirty="0"/>
              <a:t>LMI</a:t>
            </a:r>
          </a:p>
          <a:p>
            <a:pPr algn="ctr"/>
            <a:r>
              <a:rPr lang="en-US" sz="1603" b="1" dirty="0"/>
              <a:t>Job applications.</a:t>
            </a:r>
          </a:p>
          <a:p>
            <a:pPr algn="ctr"/>
            <a:r>
              <a:rPr lang="en-US" sz="1603" b="1" dirty="0"/>
              <a:t>Why is it important to have a job ?</a:t>
            </a:r>
          </a:p>
          <a:p>
            <a:pPr algn="ctr"/>
            <a:r>
              <a:rPr lang="en-US" sz="1603" b="1" dirty="0"/>
              <a:t>What is a gap year, studying abroad and military </a:t>
            </a:r>
            <a:r>
              <a:rPr lang="en-US" sz="1603" b="1" dirty="0" err="1"/>
              <a:t>oppurtunities</a:t>
            </a:r>
            <a:endParaRPr lang="en-US" sz="1603" b="1" dirty="0"/>
          </a:p>
        </p:txBody>
      </p:sp>
      <p:sp>
        <p:nvSpPr>
          <p:cNvPr id="297" name="Triangle 45">
            <a:extLst>
              <a:ext uri="{FF2B5EF4-FFF2-40B4-BE49-F238E27FC236}">
                <a16:creationId xmlns:a16="http://schemas.microsoft.com/office/drawing/2014/main" id="{9BB0260D-C742-41F4-8553-E93C022AAE3F}"/>
              </a:ext>
            </a:extLst>
          </p:cNvPr>
          <p:cNvSpPr/>
          <p:nvPr/>
        </p:nvSpPr>
        <p:spPr>
          <a:xfrm rot="16200000">
            <a:off x="6930107" y="5795633"/>
            <a:ext cx="1225782" cy="876238"/>
          </a:xfrm>
          <a:prstGeom prst="triangl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38000">
                <a:schemeClr val="accent1">
                  <a:lumMod val="45000"/>
                  <a:lumOff val="55000"/>
                </a:schemeClr>
              </a:gs>
              <a:gs pos="39000">
                <a:schemeClr val="accent1">
                  <a:lumMod val="45000"/>
                  <a:lumOff val="55000"/>
                </a:schemeClr>
              </a:gs>
              <a:gs pos="84000">
                <a:srgbClr val="00206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 dirty="0"/>
          </a:p>
        </p:txBody>
      </p:sp>
      <p:sp>
        <p:nvSpPr>
          <p:cNvPr id="298" name="Block Arc 297">
            <a:extLst>
              <a:ext uri="{FF2B5EF4-FFF2-40B4-BE49-F238E27FC236}">
                <a16:creationId xmlns:a16="http://schemas.microsoft.com/office/drawing/2014/main" id="{B635E8E3-F540-4CD9-96B5-DCC5D62E69DE}"/>
              </a:ext>
            </a:extLst>
          </p:cNvPr>
          <p:cNvSpPr/>
          <p:nvPr/>
        </p:nvSpPr>
        <p:spPr>
          <a:xfrm rot="5400000" flipH="1">
            <a:off x="6446814" y="6213234"/>
            <a:ext cx="2801380" cy="2310512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>
              <a:solidFill>
                <a:schemeClr val="tx1"/>
              </a:solidFill>
            </a:endParaRPr>
          </a:p>
        </p:txBody>
      </p:sp>
      <p:sp>
        <p:nvSpPr>
          <p:cNvPr id="299" name="Oval 298">
            <a:extLst>
              <a:ext uri="{FF2B5EF4-FFF2-40B4-BE49-F238E27FC236}">
                <a16:creationId xmlns:a16="http://schemas.microsoft.com/office/drawing/2014/main" id="{070F230B-F63E-4327-A11A-3F08C69E3B36}"/>
              </a:ext>
            </a:extLst>
          </p:cNvPr>
          <p:cNvSpPr/>
          <p:nvPr/>
        </p:nvSpPr>
        <p:spPr>
          <a:xfrm>
            <a:off x="5922844" y="5581785"/>
            <a:ext cx="1182035" cy="125538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7B71C3D6-7658-42E1-851D-331628E74D73}"/>
              </a:ext>
            </a:extLst>
          </p:cNvPr>
          <p:cNvSpPr/>
          <p:nvPr/>
        </p:nvSpPr>
        <p:spPr>
          <a:xfrm>
            <a:off x="6047319" y="5736572"/>
            <a:ext cx="963483" cy="95496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707" b="1" dirty="0">
                <a:solidFill>
                  <a:schemeClr val="tx1"/>
                </a:solidFill>
              </a:rPr>
              <a:t>10</a:t>
            </a:r>
          </a:p>
        </p:txBody>
      </p:sp>
      <p:sp>
        <p:nvSpPr>
          <p:cNvPr id="319" name="TextBox 318">
            <a:extLst>
              <a:ext uri="{FF2B5EF4-FFF2-40B4-BE49-F238E27FC236}">
                <a16:creationId xmlns:a16="http://schemas.microsoft.com/office/drawing/2014/main" id="{B7413B80-DDC9-49F2-8B4B-DEA359E93E17}"/>
              </a:ext>
            </a:extLst>
          </p:cNvPr>
          <p:cNvSpPr txBox="1"/>
          <p:nvPr/>
        </p:nvSpPr>
        <p:spPr>
          <a:xfrm>
            <a:off x="6107691" y="5819907"/>
            <a:ext cx="842739" cy="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2" b="1" dirty="0"/>
              <a:t>YEAR</a:t>
            </a:r>
          </a:p>
        </p:txBody>
      </p:sp>
      <p:sp>
        <p:nvSpPr>
          <p:cNvPr id="339" name="TextBox 338">
            <a:extLst>
              <a:ext uri="{FF2B5EF4-FFF2-40B4-BE49-F238E27FC236}">
                <a16:creationId xmlns:a16="http://schemas.microsoft.com/office/drawing/2014/main" id="{752B46D8-5133-42C9-B72F-653A2F5ADA3D}"/>
              </a:ext>
            </a:extLst>
          </p:cNvPr>
          <p:cNvSpPr txBox="1"/>
          <p:nvPr/>
        </p:nvSpPr>
        <p:spPr>
          <a:xfrm>
            <a:off x="634333" y="2727842"/>
            <a:ext cx="8594772" cy="2425456"/>
          </a:xfrm>
          <a:prstGeom prst="rect">
            <a:avLst/>
          </a:prstGeom>
          <a:noFill/>
          <a:ln w="571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405" b="1" u="sng" dirty="0">
                <a:solidFill>
                  <a:srgbClr val="002060"/>
                </a:solidFill>
              </a:rPr>
              <a:t>CAREER LEARNING OBJECTIVE FOR YEAR 9</a:t>
            </a:r>
          </a:p>
          <a:p>
            <a:pPr>
              <a:lnSpc>
                <a:spcPct val="200000"/>
              </a:lnSpc>
            </a:pPr>
            <a:r>
              <a:rPr lang="en-GB" sz="1804" dirty="0"/>
              <a:t>For students to understand their subject and career area interests and how these are relevant to the GCSE options process.</a:t>
            </a:r>
          </a:p>
          <a:p>
            <a:pPr>
              <a:lnSpc>
                <a:spcPct val="200000"/>
              </a:lnSpc>
            </a:pPr>
            <a:endParaRPr lang="en-GB" sz="1804" dirty="0"/>
          </a:p>
        </p:txBody>
      </p: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73BB819B-D032-4A8D-84C1-7D33EA6457B2}"/>
              </a:ext>
            </a:extLst>
          </p:cNvPr>
          <p:cNvCxnSpPr>
            <a:cxnSpLocks/>
          </p:cNvCxnSpPr>
          <p:nvPr/>
        </p:nvCxnSpPr>
        <p:spPr>
          <a:xfrm>
            <a:off x="3540864" y="9983926"/>
            <a:ext cx="0" cy="53569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3B71EDE0-8E7D-45FB-B689-82C9ED79C27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76951" y="8958616"/>
            <a:ext cx="1058273" cy="1021141"/>
          </a:xfrm>
          <a:prstGeom prst="rect">
            <a:avLst/>
          </a:prstGeom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id="{81E14EFC-FEC9-4B86-8E14-40473881E046}"/>
              </a:ext>
            </a:extLst>
          </p:cNvPr>
          <p:cNvSpPr txBox="1"/>
          <p:nvPr/>
        </p:nvSpPr>
        <p:spPr>
          <a:xfrm>
            <a:off x="2988258" y="9090167"/>
            <a:ext cx="1242945" cy="107935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3" b="1" dirty="0"/>
              <a:t>GCSE options pathway meetings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A4D6EF33-CE01-4E44-AE8B-F496F9AFBEBF}"/>
              </a:ext>
            </a:extLst>
          </p:cNvPr>
          <p:cNvSpPr txBox="1"/>
          <p:nvPr/>
        </p:nvSpPr>
        <p:spPr>
          <a:xfrm>
            <a:off x="2489787" y="15579483"/>
            <a:ext cx="2162076" cy="1727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4" b="1" dirty="0"/>
              <a:t>GCSE </a:t>
            </a:r>
          </a:p>
          <a:p>
            <a:pPr algn="ctr"/>
            <a:r>
              <a:rPr lang="en-US" sz="1804" b="1" dirty="0"/>
              <a:t>options process introduction Introduce Post 16 Options</a:t>
            </a:r>
          </a:p>
          <a:p>
            <a:pPr algn="ctr"/>
            <a:endParaRPr lang="en-US" sz="1603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F3A4525-85C2-4E39-819C-26C056557CB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6956" y="15267318"/>
            <a:ext cx="1758341" cy="193795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AC6D388-73ED-440A-9055-5D28D1F4D91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99854" y="15522679"/>
            <a:ext cx="1531348" cy="159482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9A1B4BA-A3F9-48DF-B4C6-67F64B6F4BFF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r="25161" b="18546"/>
          <a:stretch/>
        </p:blipFill>
        <p:spPr>
          <a:xfrm flipH="1">
            <a:off x="8321336" y="13892172"/>
            <a:ext cx="1217387" cy="1406111"/>
          </a:xfrm>
          <a:prstGeom prst="rect">
            <a:avLst/>
          </a:prstGeom>
        </p:spPr>
      </p:pic>
      <p:sp>
        <p:nvSpPr>
          <p:cNvPr id="57" name="TextBox 56">
            <a:extLst>
              <a:ext uri="{FF2B5EF4-FFF2-40B4-BE49-F238E27FC236}">
                <a16:creationId xmlns:a16="http://schemas.microsoft.com/office/drawing/2014/main" id="{1D021C23-3F00-4217-B0D1-106CD6E2EFF5}"/>
              </a:ext>
            </a:extLst>
          </p:cNvPr>
          <p:cNvSpPr txBox="1"/>
          <p:nvPr/>
        </p:nvSpPr>
        <p:spPr>
          <a:xfrm>
            <a:off x="1641527" y="13611280"/>
            <a:ext cx="2162076" cy="832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3" b="1" dirty="0"/>
              <a:t>Evidencing competencies</a:t>
            </a:r>
          </a:p>
          <a:p>
            <a:pPr algn="ctr"/>
            <a:endParaRPr lang="en-US" sz="1603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A05C09-DA75-40CB-9BE5-B42AAA1A18F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481509" y="13303751"/>
            <a:ext cx="1465612" cy="1095431"/>
          </a:xfrm>
          <a:prstGeom prst="rect">
            <a:avLst/>
          </a:prstGeom>
        </p:spPr>
      </p:pic>
      <p:sp>
        <p:nvSpPr>
          <p:cNvPr id="59" name="TextBox 58">
            <a:extLst>
              <a:ext uri="{FF2B5EF4-FFF2-40B4-BE49-F238E27FC236}">
                <a16:creationId xmlns:a16="http://schemas.microsoft.com/office/drawing/2014/main" id="{EB1A4106-EF57-4051-81DC-5434A5F0A3A1}"/>
              </a:ext>
            </a:extLst>
          </p:cNvPr>
          <p:cNvSpPr txBox="1"/>
          <p:nvPr/>
        </p:nvSpPr>
        <p:spPr>
          <a:xfrm>
            <a:off x="4031662" y="11196705"/>
            <a:ext cx="2482199" cy="10790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3" b="1" dirty="0"/>
              <a:t>GCSE options research and information. How qualifications link to careers</a:t>
            </a:r>
          </a:p>
        </p:txBody>
      </p:sp>
      <p:pic>
        <p:nvPicPr>
          <p:cNvPr id="60" name="Picture 59">
            <a:extLst>
              <a:ext uri="{FF2B5EF4-FFF2-40B4-BE49-F238E27FC236}">
                <a16:creationId xmlns:a16="http://schemas.microsoft.com/office/drawing/2014/main" id="{9BE2ADCB-3EA0-4B59-A7A1-D72B56A8A100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413" y="11454157"/>
            <a:ext cx="890810" cy="890810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24C9AB80-3150-4DF0-866D-3355B08F405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409" y="11552062"/>
            <a:ext cx="747532" cy="74753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7495CA4-68B6-48AA-A858-573EE79F6D6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308628" y="9521319"/>
            <a:ext cx="999864" cy="767936"/>
          </a:xfrm>
          <a:prstGeom prst="rect">
            <a:avLst/>
          </a:prstGeom>
        </p:spPr>
      </p:pic>
      <p:sp>
        <p:nvSpPr>
          <p:cNvPr id="63" name="TextBox 62">
            <a:extLst>
              <a:ext uri="{FF2B5EF4-FFF2-40B4-BE49-F238E27FC236}">
                <a16:creationId xmlns:a16="http://schemas.microsoft.com/office/drawing/2014/main" id="{31EDBEB0-8051-4344-97F4-FF8AC067B1F9}"/>
              </a:ext>
            </a:extLst>
          </p:cNvPr>
          <p:cNvSpPr txBox="1"/>
          <p:nvPr/>
        </p:nvSpPr>
        <p:spPr>
          <a:xfrm>
            <a:off x="4840491" y="9151187"/>
            <a:ext cx="1693222" cy="83264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3" b="1" dirty="0"/>
              <a:t>GCSE options information activities</a:t>
            </a:r>
          </a:p>
        </p:txBody>
      </p: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0170B93B-2585-4182-A1E4-5CD0741CAAA6}"/>
              </a:ext>
            </a:extLst>
          </p:cNvPr>
          <p:cNvCxnSpPr>
            <a:cxnSpLocks/>
          </p:cNvCxnSpPr>
          <p:nvPr/>
        </p:nvCxnSpPr>
        <p:spPr>
          <a:xfrm>
            <a:off x="5687102" y="9983926"/>
            <a:ext cx="0" cy="53569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25F452DF-6460-457C-8112-D1F1FAA8F91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226261" y="8963539"/>
            <a:ext cx="870571" cy="1250175"/>
          </a:xfrm>
          <a:prstGeom prst="rect">
            <a:avLst/>
          </a:prstGeom>
        </p:spPr>
      </p:pic>
      <p:sp>
        <p:nvSpPr>
          <p:cNvPr id="67" name="TextBox 66">
            <a:extLst>
              <a:ext uri="{FF2B5EF4-FFF2-40B4-BE49-F238E27FC236}">
                <a16:creationId xmlns:a16="http://schemas.microsoft.com/office/drawing/2014/main" id="{5113A119-EBEF-4B19-A1E3-CA805A55B197}"/>
              </a:ext>
            </a:extLst>
          </p:cNvPr>
          <p:cNvSpPr txBox="1"/>
          <p:nvPr/>
        </p:nvSpPr>
        <p:spPr>
          <a:xfrm>
            <a:off x="2184223" y="7270906"/>
            <a:ext cx="1917415" cy="3392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3" b="1" dirty="0"/>
              <a:t>Writing a CV</a:t>
            </a:r>
          </a:p>
        </p:txBody>
      </p: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0984FFB8-9CA1-440C-8B0D-C41D6C19DD3A}"/>
              </a:ext>
            </a:extLst>
          </p:cNvPr>
          <p:cNvCxnSpPr>
            <a:cxnSpLocks/>
          </p:cNvCxnSpPr>
          <p:nvPr/>
        </p:nvCxnSpPr>
        <p:spPr>
          <a:xfrm>
            <a:off x="3142931" y="7802730"/>
            <a:ext cx="0" cy="58352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>
            <a:extLst>
              <a:ext uri="{FF2B5EF4-FFF2-40B4-BE49-F238E27FC236}">
                <a16:creationId xmlns:a16="http://schemas.microsoft.com/office/drawing/2014/main" id="{50F6E8E6-A8A5-485A-B453-349AF50BEA2A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111285" y="6789774"/>
            <a:ext cx="1097963" cy="131492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9C7F848-A0FB-C57C-4929-0CA04163F6FF}"/>
              </a:ext>
            </a:extLst>
          </p:cNvPr>
          <p:cNvSpPr txBox="1"/>
          <p:nvPr/>
        </p:nvSpPr>
        <p:spPr>
          <a:xfrm>
            <a:off x="5091606" y="15797393"/>
            <a:ext cx="1858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Reflect on your own skills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9BD1C31C-5D26-85E3-6A6A-AD1195E2DF9B}"/>
              </a:ext>
            </a:extLst>
          </p:cNvPr>
          <p:cNvCxnSpPr/>
          <p:nvPr/>
        </p:nvCxnSpPr>
        <p:spPr>
          <a:xfrm>
            <a:off x="5561860" y="14947383"/>
            <a:ext cx="0" cy="85001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F89F2820-FEB1-8689-964E-F3D86C932A92}"/>
              </a:ext>
            </a:extLst>
          </p:cNvPr>
          <p:cNvSpPr txBox="1"/>
          <p:nvPr/>
        </p:nvSpPr>
        <p:spPr>
          <a:xfrm>
            <a:off x="6206790" y="6914254"/>
            <a:ext cx="21883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Post</a:t>
            </a:r>
            <a:r>
              <a:rPr lang="en-GB" dirty="0"/>
              <a:t> </a:t>
            </a:r>
            <a:r>
              <a:rPr lang="en-GB" b="1" dirty="0"/>
              <a:t>18 Options. What are the 10 employability skills?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D11B93BB-68B6-89E7-9683-0817B264FD99}"/>
              </a:ext>
            </a:extLst>
          </p:cNvPr>
          <p:cNvCxnSpPr/>
          <p:nvPr/>
        </p:nvCxnSpPr>
        <p:spPr>
          <a:xfrm flipV="1">
            <a:off x="7869599" y="5839922"/>
            <a:ext cx="504128" cy="113877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881739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Rectangle 378">
            <a:extLst>
              <a:ext uri="{FF2B5EF4-FFF2-40B4-BE49-F238E27FC236}">
                <a16:creationId xmlns:a16="http://schemas.microsoft.com/office/drawing/2014/main" id="{D3F2A19F-5D41-4352-B0FC-CFF234EDCBD8}"/>
              </a:ext>
            </a:extLst>
          </p:cNvPr>
          <p:cNvSpPr/>
          <p:nvPr/>
        </p:nvSpPr>
        <p:spPr>
          <a:xfrm>
            <a:off x="1562167" y="2452376"/>
            <a:ext cx="5839357" cy="60536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/>
          </a:p>
        </p:txBody>
      </p:sp>
      <p:sp>
        <p:nvSpPr>
          <p:cNvPr id="400" name="Rectangle 399">
            <a:extLst>
              <a:ext uri="{FF2B5EF4-FFF2-40B4-BE49-F238E27FC236}">
                <a16:creationId xmlns:a16="http://schemas.microsoft.com/office/drawing/2014/main" id="{001523A3-D0A5-3447-9A4B-DA59FA07C8E9}"/>
              </a:ext>
            </a:extLst>
          </p:cNvPr>
          <p:cNvSpPr/>
          <p:nvPr/>
        </p:nvSpPr>
        <p:spPr>
          <a:xfrm>
            <a:off x="12702" y="-6047"/>
            <a:ext cx="9746154" cy="1767522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577E6DF-4EA3-D14D-8E13-28AB8D609DDE}"/>
              </a:ext>
            </a:extLst>
          </p:cNvPr>
          <p:cNvSpPr/>
          <p:nvPr/>
        </p:nvSpPr>
        <p:spPr>
          <a:xfrm>
            <a:off x="254480" y="230781"/>
            <a:ext cx="9385284" cy="17068333"/>
          </a:xfrm>
          <a:prstGeom prst="rect">
            <a:avLst/>
          </a:prstGeom>
          <a:solidFill>
            <a:schemeClr val="bg1"/>
          </a:solidFill>
          <a:ln w="412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/>
          </a:p>
        </p:txBody>
      </p:sp>
      <p:sp>
        <p:nvSpPr>
          <p:cNvPr id="15" name="Block Arc 14">
            <a:extLst>
              <a:ext uri="{FF2B5EF4-FFF2-40B4-BE49-F238E27FC236}">
                <a16:creationId xmlns:a16="http://schemas.microsoft.com/office/drawing/2014/main" id="{D2F97453-494C-5746-8E17-4A67EE1BF309}"/>
              </a:ext>
            </a:extLst>
          </p:cNvPr>
          <p:cNvSpPr/>
          <p:nvPr/>
        </p:nvSpPr>
        <p:spPr>
          <a:xfrm rot="16200000">
            <a:off x="747541" y="12799922"/>
            <a:ext cx="2784635" cy="2212087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>
              <a:solidFill>
                <a:schemeClr val="tx1"/>
              </a:solidFill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361D24CC-941E-4C47-B0EC-E144352A4A74}"/>
              </a:ext>
            </a:extLst>
          </p:cNvPr>
          <p:cNvSpPr/>
          <p:nvPr/>
        </p:nvSpPr>
        <p:spPr>
          <a:xfrm>
            <a:off x="2093664" y="14686343"/>
            <a:ext cx="6776820" cy="61194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/>
          </a:p>
        </p:txBody>
      </p:sp>
      <p:sp>
        <p:nvSpPr>
          <p:cNvPr id="132" name="Block Arc 131">
            <a:extLst>
              <a:ext uri="{FF2B5EF4-FFF2-40B4-BE49-F238E27FC236}">
                <a16:creationId xmlns:a16="http://schemas.microsoft.com/office/drawing/2014/main" id="{2ABDDAA7-1330-5846-8957-036F466F9A01}"/>
              </a:ext>
            </a:extLst>
          </p:cNvPr>
          <p:cNvSpPr/>
          <p:nvPr/>
        </p:nvSpPr>
        <p:spPr>
          <a:xfrm rot="5400000" flipH="1">
            <a:off x="6412185" y="10668810"/>
            <a:ext cx="2754524" cy="2162072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>
              <a:solidFill>
                <a:schemeClr val="tx1"/>
              </a:solidFill>
            </a:endParaRP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8EE221F3-E29A-7E44-BA3E-4DDEF353168D}"/>
              </a:ext>
            </a:extLst>
          </p:cNvPr>
          <p:cNvSpPr/>
          <p:nvPr/>
        </p:nvSpPr>
        <p:spPr>
          <a:xfrm>
            <a:off x="2093665" y="12521610"/>
            <a:ext cx="5853565" cy="605498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BBA4EACD-79B2-9047-926C-4179677F6DF3}"/>
              </a:ext>
            </a:extLst>
          </p:cNvPr>
          <p:cNvSpPr/>
          <p:nvPr/>
        </p:nvSpPr>
        <p:spPr>
          <a:xfrm>
            <a:off x="1976951" y="10353496"/>
            <a:ext cx="5853169" cy="62074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28EF7BC0-BD7F-BD4C-8DBE-13C9030B0FE6}"/>
              </a:ext>
            </a:extLst>
          </p:cNvPr>
          <p:cNvSpPr/>
          <p:nvPr/>
        </p:nvSpPr>
        <p:spPr>
          <a:xfrm rot="16200000">
            <a:off x="586024" y="8441732"/>
            <a:ext cx="2850212" cy="2233715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>
              <a:solidFill>
                <a:schemeClr val="tx1"/>
              </a:solidFill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4ED9223C-B305-724C-860B-8788F8ED72BC}"/>
              </a:ext>
            </a:extLst>
          </p:cNvPr>
          <p:cNvSpPr/>
          <p:nvPr/>
        </p:nvSpPr>
        <p:spPr>
          <a:xfrm>
            <a:off x="1958324" y="8132833"/>
            <a:ext cx="5988906" cy="654064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/>
          </a:p>
        </p:txBody>
      </p:sp>
      <p:sp>
        <p:nvSpPr>
          <p:cNvPr id="230" name="Oval 229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5853790" y="14318673"/>
            <a:ext cx="1217385" cy="1307452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/>
          </a:p>
        </p:txBody>
      </p:sp>
      <p:sp>
        <p:nvSpPr>
          <p:cNvPr id="231" name="Oval 230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6041115" y="14519853"/>
            <a:ext cx="842740" cy="90508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 dirty="0"/>
          </a:p>
        </p:txBody>
      </p: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1BD8ADA5-D946-5C42-A4AE-03B3AA1B8A94}"/>
              </a:ext>
            </a:extLst>
          </p:cNvPr>
          <p:cNvCxnSpPr>
            <a:cxnSpLocks/>
          </p:cNvCxnSpPr>
          <p:nvPr/>
        </p:nvCxnSpPr>
        <p:spPr>
          <a:xfrm flipV="1">
            <a:off x="5028076" y="15053531"/>
            <a:ext cx="0" cy="5547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12ABD505-175E-A541-AEFE-152268C0ADBA}"/>
              </a:ext>
            </a:extLst>
          </p:cNvPr>
          <p:cNvCxnSpPr>
            <a:cxnSpLocks/>
          </p:cNvCxnSpPr>
          <p:nvPr/>
        </p:nvCxnSpPr>
        <p:spPr>
          <a:xfrm>
            <a:off x="5197692" y="12305402"/>
            <a:ext cx="0" cy="53569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6" name="Straight Connector 165">
            <a:extLst>
              <a:ext uri="{FF2B5EF4-FFF2-40B4-BE49-F238E27FC236}">
                <a16:creationId xmlns:a16="http://schemas.microsoft.com/office/drawing/2014/main" id="{3D526A9F-69B1-6848-BE28-D0D0F2031640}"/>
              </a:ext>
            </a:extLst>
          </p:cNvPr>
          <p:cNvCxnSpPr>
            <a:cxnSpLocks/>
          </p:cNvCxnSpPr>
          <p:nvPr/>
        </p:nvCxnSpPr>
        <p:spPr>
          <a:xfrm flipH="1">
            <a:off x="1372885" y="13947264"/>
            <a:ext cx="720778" cy="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" name="Straight Connector 169">
            <a:extLst>
              <a:ext uri="{FF2B5EF4-FFF2-40B4-BE49-F238E27FC236}">
                <a16:creationId xmlns:a16="http://schemas.microsoft.com/office/drawing/2014/main" id="{2E73E8B4-E8A0-9A42-BB18-27E367A6C8CF}"/>
              </a:ext>
            </a:extLst>
          </p:cNvPr>
          <p:cNvCxnSpPr>
            <a:cxnSpLocks/>
          </p:cNvCxnSpPr>
          <p:nvPr/>
        </p:nvCxnSpPr>
        <p:spPr>
          <a:xfrm flipH="1">
            <a:off x="7577798" y="9874181"/>
            <a:ext cx="794" cy="69706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2" name="Straight Connector 271">
            <a:extLst>
              <a:ext uri="{FF2B5EF4-FFF2-40B4-BE49-F238E27FC236}">
                <a16:creationId xmlns:a16="http://schemas.microsoft.com/office/drawing/2014/main" id="{4226F799-69F5-684E-962E-83B20F19CC0C}"/>
              </a:ext>
            </a:extLst>
          </p:cNvPr>
          <p:cNvCxnSpPr>
            <a:cxnSpLocks/>
          </p:cNvCxnSpPr>
          <p:nvPr/>
        </p:nvCxnSpPr>
        <p:spPr>
          <a:xfrm>
            <a:off x="5561860" y="7841069"/>
            <a:ext cx="0" cy="58352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Rectangle 65">
            <a:extLst>
              <a:ext uri="{FF2B5EF4-FFF2-40B4-BE49-F238E27FC236}">
                <a16:creationId xmlns:a16="http://schemas.microsoft.com/office/drawing/2014/main" id="{9D6ADC9C-25A6-1945-9CDE-45BF572BD0EA}"/>
              </a:ext>
            </a:extLst>
          </p:cNvPr>
          <p:cNvSpPr/>
          <p:nvPr/>
        </p:nvSpPr>
        <p:spPr>
          <a:xfrm rot="16200000" flipV="1">
            <a:off x="8197590" y="714028"/>
            <a:ext cx="747903" cy="5638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/>
          </a:p>
        </p:txBody>
      </p:sp>
      <p:sp>
        <p:nvSpPr>
          <p:cNvPr id="401" name="TextBox 400">
            <a:extLst>
              <a:ext uri="{FF2B5EF4-FFF2-40B4-BE49-F238E27FC236}">
                <a16:creationId xmlns:a16="http://schemas.microsoft.com/office/drawing/2014/main" id="{189D5999-43F7-F641-9393-172A969C8B1F}"/>
              </a:ext>
            </a:extLst>
          </p:cNvPr>
          <p:cNvSpPr txBox="1"/>
          <p:nvPr/>
        </p:nvSpPr>
        <p:spPr>
          <a:xfrm>
            <a:off x="1788558" y="17327846"/>
            <a:ext cx="6140126" cy="3700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4" dirty="0">
                <a:solidFill>
                  <a:srgbClr val="144856"/>
                </a:solidFill>
              </a:rPr>
              <a:t>LEARNING, WORKING AND SUCEEDING TOGETHER</a:t>
            </a:r>
          </a:p>
        </p:txBody>
      </p:sp>
      <p:sp>
        <p:nvSpPr>
          <p:cNvPr id="370" name="TextBox 369">
            <a:extLst>
              <a:ext uri="{FF2B5EF4-FFF2-40B4-BE49-F238E27FC236}">
                <a16:creationId xmlns:a16="http://schemas.microsoft.com/office/drawing/2014/main" id="{0EC6A36B-BE5D-9742-9412-BEDB5350E9B4}"/>
              </a:ext>
            </a:extLst>
          </p:cNvPr>
          <p:cNvSpPr txBox="1"/>
          <p:nvPr/>
        </p:nvSpPr>
        <p:spPr>
          <a:xfrm>
            <a:off x="6053942" y="14617357"/>
            <a:ext cx="842739" cy="828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10" b="1" dirty="0"/>
              <a:t>8</a:t>
            </a:r>
          </a:p>
        </p:txBody>
      </p:sp>
      <p:sp>
        <p:nvSpPr>
          <p:cNvPr id="371" name="TextBox 370">
            <a:extLst>
              <a:ext uri="{FF2B5EF4-FFF2-40B4-BE49-F238E27FC236}">
                <a16:creationId xmlns:a16="http://schemas.microsoft.com/office/drawing/2014/main" id="{E2392CED-199C-044B-8C83-9528D182044C}"/>
              </a:ext>
            </a:extLst>
          </p:cNvPr>
          <p:cNvSpPr txBox="1"/>
          <p:nvPr/>
        </p:nvSpPr>
        <p:spPr>
          <a:xfrm>
            <a:off x="6047528" y="14567595"/>
            <a:ext cx="842739" cy="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2" b="1" dirty="0"/>
              <a:t>YEAR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27948" y="350890"/>
            <a:ext cx="3659571" cy="7709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04" b="1" dirty="0"/>
              <a:t>THE SIR GRAHAM BALFOUR CAREER LEARNING JOURNEY</a:t>
            </a:r>
          </a:p>
        </p:txBody>
      </p:sp>
      <p:pic>
        <p:nvPicPr>
          <p:cNvPr id="74" name="Picture 7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51" b="14095"/>
          <a:stretch/>
        </p:blipFill>
        <p:spPr>
          <a:xfrm>
            <a:off x="8608409" y="331624"/>
            <a:ext cx="890919" cy="821197"/>
          </a:xfrm>
          <a:prstGeom prst="rect">
            <a:avLst/>
          </a:prstGeom>
        </p:spPr>
      </p:pic>
      <p:pic>
        <p:nvPicPr>
          <p:cNvPr id="300" name="Picture 299">
            <a:extLst>
              <a:ext uri="{FF2B5EF4-FFF2-40B4-BE49-F238E27FC236}">
                <a16:creationId xmlns:a16="http://schemas.microsoft.com/office/drawing/2014/main" id="{276CE07A-F309-4063-90AF-C748881D60A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51" b="14095"/>
          <a:stretch/>
        </p:blipFill>
        <p:spPr>
          <a:xfrm>
            <a:off x="2012482" y="17363776"/>
            <a:ext cx="343486" cy="316605"/>
          </a:xfrm>
          <a:prstGeom prst="rect">
            <a:avLst/>
          </a:prstGeom>
        </p:spPr>
      </p:pic>
      <p:pic>
        <p:nvPicPr>
          <p:cNvPr id="301" name="Picture 300">
            <a:extLst>
              <a:ext uri="{FF2B5EF4-FFF2-40B4-BE49-F238E27FC236}">
                <a16:creationId xmlns:a16="http://schemas.microsoft.com/office/drawing/2014/main" id="{1CEAA9DC-990F-4A39-8A7C-604AC9284ED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51" b="14095"/>
          <a:stretch/>
        </p:blipFill>
        <p:spPr>
          <a:xfrm>
            <a:off x="7381820" y="17364058"/>
            <a:ext cx="343486" cy="316605"/>
          </a:xfrm>
          <a:prstGeom prst="rect">
            <a:avLst/>
          </a:prstGeom>
        </p:spPr>
      </p:pic>
      <p:sp>
        <p:nvSpPr>
          <p:cNvPr id="134" name="TextBox 133">
            <a:extLst>
              <a:ext uri="{FF2B5EF4-FFF2-40B4-BE49-F238E27FC236}">
                <a16:creationId xmlns:a16="http://schemas.microsoft.com/office/drawing/2014/main" id="{7BD863A8-4140-4657-9550-5DD494A10B58}"/>
              </a:ext>
            </a:extLst>
          </p:cNvPr>
          <p:cNvSpPr txBox="1"/>
          <p:nvPr/>
        </p:nvSpPr>
        <p:spPr>
          <a:xfrm>
            <a:off x="634333" y="480134"/>
            <a:ext cx="4244054" cy="1850315"/>
          </a:xfrm>
          <a:prstGeom prst="rect">
            <a:avLst/>
          </a:prstGeom>
          <a:noFill/>
          <a:ln w="571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GB" sz="1804" b="1" u="sng" dirty="0"/>
              <a:t>IMPORTANT DATES: </a:t>
            </a:r>
          </a:p>
          <a:p>
            <a:endParaRPr lang="en-GB" sz="1202" dirty="0"/>
          </a:p>
          <a:p>
            <a:r>
              <a:rPr lang="en-GB" sz="1403" dirty="0"/>
              <a:t>National Careers Week - </a:t>
            </a:r>
          </a:p>
          <a:p>
            <a:endParaRPr lang="en-GB" sz="1403" dirty="0"/>
          </a:p>
          <a:p>
            <a:r>
              <a:rPr lang="en-GB" sz="1403" dirty="0"/>
              <a:t>National Apprenticeship Week - </a:t>
            </a:r>
          </a:p>
          <a:p>
            <a:endParaRPr lang="en-GB" sz="1403" dirty="0"/>
          </a:p>
          <a:p>
            <a:r>
              <a:rPr lang="en-GB" sz="1403" dirty="0"/>
              <a:t>Careers Futures Day -</a:t>
            </a:r>
          </a:p>
          <a:p>
            <a:endParaRPr lang="en-GB" sz="1403" dirty="0"/>
          </a:p>
        </p:txBody>
      </p:sp>
      <p:sp>
        <p:nvSpPr>
          <p:cNvPr id="297" name="Triangle 45">
            <a:extLst>
              <a:ext uri="{FF2B5EF4-FFF2-40B4-BE49-F238E27FC236}">
                <a16:creationId xmlns:a16="http://schemas.microsoft.com/office/drawing/2014/main" id="{9BB0260D-C742-41F4-8553-E93C022AAE3F}"/>
              </a:ext>
            </a:extLst>
          </p:cNvPr>
          <p:cNvSpPr/>
          <p:nvPr/>
        </p:nvSpPr>
        <p:spPr>
          <a:xfrm rot="16200000">
            <a:off x="6930107" y="5795633"/>
            <a:ext cx="1225782" cy="876238"/>
          </a:xfrm>
          <a:prstGeom prst="triangl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38000">
                <a:schemeClr val="accent1">
                  <a:lumMod val="45000"/>
                  <a:lumOff val="55000"/>
                </a:schemeClr>
              </a:gs>
              <a:gs pos="39000">
                <a:schemeClr val="accent1">
                  <a:lumMod val="45000"/>
                  <a:lumOff val="55000"/>
                </a:schemeClr>
              </a:gs>
              <a:gs pos="84000">
                <a:srgbClr val="00206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 dirty="0"/>
          </a:p>
        </p:txBody>
      </p:sp>
      <p:sp>
        <p:nvSpPr>
          <p:cNvPr id="298" name="Block Arc 297">
            <a:extLst>
              <a:ext uri="{FF2B5EF4-FFF2-40B4-BE49-F238E27FC236}">
                <a16:creationId xmlns:a16="http://schemas.microsoft.com/office/drawing/2014/main" id="{B635E8E3-F540-4CD9-96B5-DCC5D62E69DE}"/>
              </a:ext>
            </a:extLst>
          </p:cNvPr>
          <p:cNvSpPr/>
          <p:nvPr/>
        </p:nvSpPr>
        <p:spPr>
          <a:xfrm rot="5400000" flipH="1">
            <a:off x="6446814" y="6213234"/>
            <a:ext cx="2801380" cy="2310512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>
              <a:solidFill>
                <a:schemeClr val="tx1"/>
              </a:solidFill>
            </a:endParaRPr>
          </a:p>
        </p:txBody>
      </p:sp>
      <p:sp>
        <p:nvSpPr>
          <p:cNvPr id="299" name="Oval 298">
            <a:extLst>
              <a:ext uri="{FF2B5EF4-FFF2-40B4-BE49-F238E27FC236}">
                <a16:creationId xmlns:a16="http://schemas.microsoft.com/office/drawing/2014/main" id="{070F230B-F63E-4327-A11A-3F08C69E3B36}"/>
              </a:ext>
            </a:extLst>
          </p:cNvPr>
          <p:cNvSpPr/>
          <p:nvPr/>
        </p:nvSpPr>
        <p:spPr>
          <a:xfrm>
            <a:off x="5922844" y="5581785"/>
            <a:ext cx="1217385" cy="1307452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7B71C3D6-7658-42E1-851D-331628E74D73}"/>
              </a:ext>
            </a:extLst>
          </p:cNvPr>
          <p:cNvSpPr/>
          <p:nvPr/>
        </p:nvSpPr>
        <p:spPr>
          <a:xfrm>
            <a:off x="6047319" y="5736572"/>
            <a:ext cx="963483" cy="95496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707" b="1" dirty="0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319" name="TextBox 318">
            <a:extLst>
              <a:ext uri="{FF2B5EF4-FFF2-40B4-BE49-F238E27FC236}">
                <a16:creationId xmlns:a16="http://schemas.microsoft.com/office/drawing/2014/main" id="{B7413B80-DDC9-49F2-8B4B-DEA359E93E17}"/>
              </a:ext>
            </a:extLst>
          </p:cNvPr>
          <p:cNvSpPr txBox="1"/>
          <p:nvPr/>
        </p:nvSpPr>
        <p:spPr>
          <a:xfrm>
            <a:off x="6107691" y="5819907"/>
            <a:ext cx="842739" cy="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2" b="1" dirty="0"/>
              <a:t>YEAR</a:t>
            </a:r>
          </a:p>
        </p:txBody>
      </p:sp>
      <p:sp>
        <p:nvSpPr>
          <p:cNvPr id="339" name="TextBox 338">
            <a:extLst>
              <a:ext uri="{FF2B5EF4-FFF2-40B4-BE49-F238E27FC236}">
                <a16:creationId xmlns:a16="http://schemas.microsoft.com/office/drawing/2014/main" id="{752B46D8-5133-42C9-B72F-653A2F5ADA3D}"/>
              </a:ext>
            </a:extLst>
          </p:cNvPr>
          <p:cNvSpPr txBox="1"/>
          <p:nvPr/>
        </p:nvSpPr>
        <p:spPr>
          <a:xfrm>
            <a:off x="634333" y="2727842"/>
            <a:ext cx="8594772" cy="2425456"/>
          </a:xfrm>
          <a:prstGeom prst="rect">
            <a:avLst/>
          </a:prstGeom>
          <a:noFill/>
          <a:ln w="571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405" b="1" u="sng" dirty="0">
                <a:solidFill>
                  <a:srgbClr val="002060"/>
                </a:solidFill>
              </a:rPr>
              <a:t>CAREER LEARNING OBJECTIVE FOR YEAR 8</a:t>
            </a:r>
          </a:p>
          <a:p>
            <a:pPr>
              <a:lnSpc>
                <a:spcPct val="200000"/>
              </a:lnSpc>
            </a:pPr>
            <a:r>
              <a:rPr lang="en-GB" sz="1804" dirty="0"/>
              <a:t>Students will develop an understanding about the labour market and how their skills may fit into the different industries that exist.</a:t>
            </a:r>
          </a:p>
          <a:p>
            <a:pPr>
              <a:lnSpc>
                <a:spcPct val="200000"/>
              </a:lnSpc>
            </a:pPr>
            <a:endParaRPr lang="en-GB" sz="1804" dirty="0"/>
          </a:p>
        </p:txBody>
      </p: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73BB819B-D032-4A8D-84C1-7D33EA6457B2}"/>
              </a:ext>
            </a:extLst>
          </p:cNvPr>
          <p:cNvCxnSpPr>
            <a:cxnSpLocks/>
          </p:cNvCxnSpPr>
          <p:nvPr/>
        </p:nvCxnSpPr>
        <p:spPr>
          <a:xfrm>
            <a:off x="3540864" y="9983926"/>
            <a:ext cx="0" cy="53569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>
            <a:extLst>
              <a:ext uri="{FF2B5EF4-FFF2-40B4-BE49-F238E27FC236}">
                <a16:creationId xmlns:a16="http://schemas.microsoft.com/office/drawing/2014/main" id="{BAC24C90-2F2E-4F95-BD4A-0655333097E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30121" y="13924407"/>
            <a:ext cx="1710219" cy="21890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5" name="TextBox 64">
            <a:extLst>
              <a:ext uri="{FF2B5EF4-FFF2-40B4-BE49-F238E27FC236}">
                <a16:creationId xmlns:a16="http://schemas.microsoft.com/office/drawing/2014/main" id="{C2E5D198-3B4F-496E-A282-B620EAC500BD}"/>
              </a:ext>
            </a:extLst>
          </p:cNvPr>
          <p:cNvSpPr txBox="1"/>
          <p:nvPr/>
        </p:nvSpPr>
        <p:spPr>
          <a:xfrm>
            <a:off x="3963591" y="15607849"/>
            <a:ext cx="2113711" cy="58593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3" b="1" dirty="0"/>
              <a:t>Re Look </a:t>
            </a:r>
            <a:r>
              <a:rPr lang="en-US" sz="1603" b="1" dirty="0" err="1"/>
              <a:t>Labour</a:t>
            </a:r>
            <a:r>
              <a:rPr lang="en-US" sz="1603" b="1" dirty="0"/>
              <a:t> Market Information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3F4B8615-CB06-4F6C-B52E-24BB1C02C6F1}"/>
              </a:ext>
            </a:extLst>
          </p:cNvPr>
          <p:cNvSpPr txBox="1"/>
          <p:nvPr/>
        </p:nvSpPr>
        <p:spPr>
          <a:xfrm>
            <a:off x="2093663" y="13397889"/>
            <a:ext cx="1693222" cy="33922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en-US" sz="1603" b="1" dirty="0"/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61DF4013-8D05-437F-89DA-F3255D1771CB}"/>
              </a:ext>
            </a:extLst>
          </p:cNvPr>
          <p:cNvSpPr txBox="1"/>
          <p:nvPr/>
        </p:nvSpPr>
        <p:spPr>
          <a:xfrm>
            <a:off x="4414469" y="11566970"/>
            <a:ext cx="1693222" cy="83264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3" b="1" dirty="0"/>
              <a:t>Unifrog: Evidencing competencies</a:t>
            </a:r>
          </a:p>
        </p:txBody>
      </p:sp>
      <p:pic>
        <p:nvPicPr>
          <p:cNvPr id="71" name="Picture 70">
            <a:extLst>
              <a:ext uri="{FF2B5EF4-FFF2-40B4-BE49-F238E27FC236}">
                <a16:creationId xmlns:a16="http://schemas.microsoft.com/office/drawing/2014/main" id="{3A6E6A28-7957-4909-9C2B-FB5661BF1D8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0880" y="11609526"/>
            <a:ext cx="747532" cy="747532"/>
          </a:xfrm>
          <a:prstGeom prst="rect">
            <a:avLst/>
          </a:prstGeom>
        </p:spPr>
      </p:pic>
      <p:sp>
        <p:nvSpPr>
          <p:cNvPr id="72" name="TextBox 71">
            <a:extLst>
              <a:ext uri="{FF2B5EF4-FFF2-40B4-BE49-F238E27FC236}">
                <a16:creationId xmlns:a16="http://schemas.microsoft.com/office/drawing/2014/main" id="{F5D3915A-6928-44F8-ABA2-F44A0FFB61FF}"/>
              </a:ext>
            </a:extLst>
          </p:cNvPr>
          <p:cNvSpPr txBox="1"/>
          <p:nvPr/>
        </p:nvSpPr>
        <p:spPr>
          <a:xfrm>
            <a:off x="6576931" y="9045092"/>
            <a:ext cx="1917415" cy="13256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3" b="1" dirty="0"/>
              <a:t>Job applications</a:t>
            </a:r>
          </a:p>
          <a:p>
            <a:pPr algn="ctr"/>
            <a:r>
              <a:rPr lang="en-US" sz="1603" b="1" dirty="0"/>
              <a:t>Look at the work places. What are the roles within the company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9CAB766D-1B7C-471F-A6C0-04285FC45440}"/>
              </a:ext>
            </a:extLst>
          </p:cNvPr>
          <p:cNvSpPr txBox="1"/>
          <p:nvPr/>
        </p:nvSpPr>
        <p:spPr>
          <a:xfrm>
            <a:off x="4455940" y="6427940"/>
            <a:ext cx="1917415" cy="15723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3" b="1" dirty="0"/>
              <a:t>Creating a job profile</a:t>
            </a:r>
          </a:p>
          <a:p>
            <a:pPr algn="ctr"/>
            <a:r>
              <a:rPr lang="en-US" sz="1603" b="1" dirty="0"/>
              <a:t>Who are the top employers in the local area and what do they do ?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891EAD43-8CF2-4ECF-B81A-7A9D5028FACE}"/>
              </a:ext>
            </a:extLst>
          </p:cNvPr>
          <p:cNvSpPr txBox="1"/>
          <p:nvPr/>
        </p:nvSpPr>
        <p:spPr>
          <a:xfrm>
            <a:off x="2722172" y="9422179"/>
            <a:ext cx="1917415" cy="5856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3" b="1" dirty="0"/>
              <a:t>Employability skills </a:t>
            </a:r>
          </a:p>
          <a:p>
            <a:pPr algn="ctr"/>
            <a:r>
              <a:rPr lang="en-US" sz="1603" b="1" dirty="0"/>
              <a:t>Careers Day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16BF5C6-41D3-4C20-8040-1E8B4C9D631B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2674" r="14026" b="12970"/>
          <a:stretch/>
        </p:blipFill>
        <p:spPr>
          <a:xfrm>
            <a:off x="8687621" y="8415981"/>
            <a:ext cx="890919" cy="240028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2C2E3CC-951F-438B-8AD5-2BE80B2E35E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40943" y="8965901"/>
            <a:ext cx="1498386" cy="132659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CBB85A6-D3F5-4E91-B281-AA524401B77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14996" y="6925871"/>
            <a:ext cx="1479298" cy="119298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B71E021-89C9-42BD-922C-7BDDF4E4C5C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584950" y="16174993"/>
            <a:ext cx="897123" cy="110708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520FBF4-11FC-4157-8AFD-10B24D9A1EF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78501" y="15417032"/>
            <a:ext cx="1918166" cy="177655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0395B86-3E52-A322-B57D-626CCA7B3020}"/>
              </a:ext>
            </a:extLst>
          </p:cNvPr>
          <p:cNvSpPr txBox="1"/>
          <p:nvPr/>
        </p:nvSpPr>
        <p:spPr>
          <a:xfrm>
            <a:off x="2319840" y="13313460"/>
            <a:ext cx="212756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/>
              <a:t>Reflect – What are your interests and strengths? What pathway have you considered.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22A06A9-25E4-FDF6-C184-E84B9BD0DE8E}"/>
              </a:ext>
            </a:extLst>
          </p:cNvPr>
          <p:cNvSpPr txBox="1"/>
          <p:nvPr/>
        </p:nvSpPr>
        <p:spPr>
          <a:xfrm>
            <a:off x="6394606" y="11887200"/>
            <a:ext cx="1006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CV`s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3490805-95CD-66B5-EC01-305D0E0F9A31}"/>
              </a:ext>
            </a:extLst>
          </p:cNvPr>
          <p:cNvCxnSpPr/>
          <p:nvPr/>
        </p:nvCxnSpPr>
        <p:spPr>
          <a:xfrm>
            <a:off x="6692248" y="12256532"/>
            <a:ext cx="16163" cy="584566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DBFDD9B7-2293-F50D-A4A9-FA09E6AC27C6}"/>
              </a:ext>
            </a:extLst>
          </p:cNvPr>
          <p:cNvSpPr txBox="1"/>
          <p:nvPr/>
        </p:nvSpPr>
        <p:spPr>
          <a:xfrm>
            <a:off x="527670" y="5876614"/>
            <a:ext cx="144928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What is success, what does it look like ?Articulate their strengths and abilities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4E01712-83AD-C6F1-890F-4ADA63994F5C}"/>
              </a:ext>
            </a:extLst>
          </p:cNvPr>
          <p:cNvCxnSpPr/>
          <p:nvPr/>
        </p:nvCxnSpPr>
        <p:spPr>
          <a:xfrm>
            <a:off x="1033815" y="8424595"/>
            <a:ext cx="528352" cy="344585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19F6AA2B-A1C7-E0D8-BD1B-F1BA825B11E5}"/>
              </a:ext>
            </a:extLst>
          </p:cNvPr>
          <p:cNvSpPr txBox="1"/>
          <p:nvPr/>
        </p:nvSpPr>
        <p:spPr>
          <a:xfrm>
            <a:off x="6548211" y="6875060"/>
            <a:ext cx="16400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Look at the career's </a:t>
            </a:r>
            <a:r>
              <a:rPr lang="en-GB" b="1" dirty="0" err="1"/>
              <a:t>climate.Include</a:t>
            </a:r>
            <a:r>
              <a:rPr lang="en-GB" b="1" dirty="0"/>
              <a:t> AI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0B677A27-8FD0-4E58-3A7D-64CAD58B0A86}"/>
              </a:ext>
            </a:extLst>
          </p:cNvPr>
          <p:cNvCxnSpPr/>
          <p:nvPr/>
        </p:nvCxnSpPr>
        <p:spPr>
          <a:xfrm flipV="1">
            <a:off x="7981117" y="5707840"/>
            <a:ext cx="261146" cy="136085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13823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Rectangle 378">
            <a:extLst>
              <a:ext uri="{FF2B5EF4-FFF2-40B4-BE49-F238E27FC236}">
                <a16:creationId xmlns:a16="http://schemas.microsoft.com/office/drawing/2014/main" id="{D3F2A19F-5D41-4352-B0FC-CFF234EDCBD8}"/>
              </a:ext>
            </a:extLst>
          </p:cNvPr>
          <p:cNvSpPr/>
          <p:nvPr/>
        </p:nvSpPr>
        <p:spPr>
          <a:xfrm>
            <a:off x="1562167" y="2452376"/>
            <a:ext cx="5839357" cy="60536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/>
          </a:p>
        </p:txBody>
      </p:sp>
      <p:sp>
        <p:nvSpPr>
          <p:cNvPr id="400" name="Rectangle 399">
            <a:extLst>
              <a:ext uri="{FF2B5EF4-FFF2-40B4-BE49-F238E27FC236}">
                <a16:creationId xmlns:a16="http://schemas.microsoft.com/office/drawing/2014/main" id="{001523A3-D0A5-3447-9A4B-DA59FA07C8E9}"/>
              </a:ext>
            </a:extLst>
          </p:cNvPr>
          <p:cNvSpPr/>
          <p:nvPr/>
        </p:nvSpPr>
        <p:spPr>
          <a:xfrm>
            <a:off x="12702" y="-6047"/>
            <a:ext cx="9746154" cy="1767522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577E6DF-4EA3-D14D-8E13-28AB8D609DDE}"/>
              </a:ext>
            </a:extLst>
          </p:cNvPr>
          <p:cNvSpPr/>
          <p:nvPr/>
        </p:nvSpPr>
        <p:spPr>
          <a:xfrm>
            <a:off x="122718" y="123760"/>
            <a:ext cx="9385284" cy="17068333"/>
          </a:xfrm>
          <a:prstGeom prst="rect">
            <a:avLst/>
          </a:prstGeom>
          <a:solidFill>
            <a:schemeClr val="bg1"/>
          </a:solidFill>
          <a:ln w="412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/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B76D3C8E-6774-B446-A5DA-9F41D5F04A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830681">
            <a:off x="4251201" y="7044625"/>
            <a:ext cx="718549" cy="799026"/>
          </a:xfrm>
          <a:prstGeom prst="rect">
            <a:avLst/>
          </a:prstGeom>
        </p:spPr>
      </p:pic>
      <p:sp>
        <p:nvSpPr>
          <p:cNvPr id="15" name="Block Arc 14">
            <a:extLst>
              <a:ext uri="{FF2B5EF4-FFF2-40B4-BE49-F238E27FC236}">
                <a16:creationId xmlns:a16="http://schemas.microsoft.com/office/drawing/2014/main" id="{D2F97453-494C-5746-8E17-4A67EE1BF309}"/>
              </a:ext>
            </a:extLst>
          </p:cNvPr>
          <p:cNvSpPr/>
          <p:nvPr/>
        </p:nvSpPr>
        <p:spPr>
          <a:xfrm rot="16200000">
            <a:off x="735069" y="12812394"/>
            <a:ext cx="2786217" cy="2188725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>
              <a:solidFill>
                <a:schemeClr val="tx1"/>
              </a:solidFill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361D24CC-941E-4C47-B0EC-E144352A4A74}"/>
              </a:ext>
            </a:extLst>
          </p:cNvPr>
          <p:cNvSpPr/>
          <p:nvPr/>
        </p:nvSpPr>
        <p:spPr>
          <a:xfrm>
            <a:off x="2093664" y="14686343"/>
            <a:ext cx="6373953" cy="61194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/>
          </a:p>
        </p:txBody>
      </p:sp>
      <p:sp>
        <p:nvSpPr>
          <p:cNvPr id="132" name="Block Arc 131">
            <a:extLst>
              <a:ext uri="{FF2B5EF4-FFF2-40B4-BE49-F238E27FC236}">
                <a16:creationId xmlns:a16="http://schemas.microsoft.com/office/drawing/2014/main" id="{2ABDDAA7-1330-5846-8957-036F466F9A01}"/>
              </a:ext>
            </a:extLst>
          </p:cNvPr>
          <p:cNvSpPr/>
          <p:nvPr/>
        </p:nvSpPr>
        <p:spPr>
          <a:xfrm rot="5400000" flipH="1">
            <a:off x="6412185" y="10668810"/>
            <a:ext cx="2754524" cy="2162072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>
              <a:solidFill>
                <a:schemeClr val="tx1"/>
              </a:solidFill>
            </a:endParaRP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8EE221F3-E29A-7E44-BA3E-4DDEF353168D}"/>
              </a:ext>
            </a:extLst>
          </p:cNvPr>
          <p:cNvSpPr/>
          <p:nvPr/>
        </p:nvSpPr>
        <p:spPr>
          <a:xfrm>
            <a:off x="2093665" y="12521610"/>
            <a:ext cx="5853565" cy="605498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BBA4EACD-79B2-9047-926C-4179677F6DF3}"/>
              </a:ext>
            </a:extLst>
          </p:cNvPr>
          <p:cNvSpPr/>
          <p:nvPr/>
        </p:nvSpPr>
        <p:spPr>
          <a:xfrm>
            <a:off x="1976951" y="10353496"/>
            <a:ext cx="5853169" cy="62074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28EF7BC0-BD7F-BD4C-8DBE-13C9030B0FE6}"/>
              </a:ext>
            </a:extLst>
          </p:cNvPr>
          <p:cNvSpPr/>
          <p:nvPr/>
        </p:nvSpPr>
        <p:spPr>
          <a:xfrm rot="16200000">
            <a:off x="586024" y="8441732"/>
            <a:ext cx="2850212" cy="2233715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>
              <a:solidFill>
                <a:schemeClr val="tx1"/>
              </a:solidFill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4ED9223C-B305-724C-860B-8788F8ED72BC}"/>
              </a:ext>
            </a:extLst>
          </p:cNvPr>
          <p:cNvSpPr/>
          <p:nvPr/>
        </p:nvSpPr>
        <p:spPr>
          <a:xfrm>
            <a:off x="1958324" y="8132833"/>
            <a:ext cx="5988906" cy="654064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/>
          </a:p>
        </p:txBody>
      </p:sp>
      <p:sp>
        <p:nvSpPr>
          <p:cNvPr id="230" name="Oval 229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5853790" y="14318673"/>
            <a:ext cx="1217385" cy="1307452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/>
          </a:p>
        </p:txBody>
      </p:sp>
      <p:sp>
        <p:nvSpPr>
          <p:cNvPr id="231" name="Oval 230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6041115" y="14519853"/>
            <a:ext cx="842740" cy="90508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3E54B25-5C94-0E45-BECB-69A7417FF2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35040" y="14201106"/>
            <a:ext cx="1209753" cy="120975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E8F8CE27-1139-194E-A8EF-E58DB60E3DD7}"/>
              </a:ext>
            </a:extLst>
          </p:cNvPr>
          <p:cNvPicPr>
            <a:picLocks noChangeAspect="1"/>
          </p:cNvPicPr>
          <p:nvPr/>
        </p:nvPicPr>
        <p:blipFill>
          <a:blip r:embed="rId6">
            <a:grayscl/>
          </a:blip>
          <a:stretch>
            <a:fillRect/>
          </a:stretch>
        </p:blipFill>
        <p:spPr>
          <a:xfrm rot="20514823">
            <a:off x="5874222" y="13673114"/>
            <a:ext cx="1081957" cy="1081957"/>
          </a:xfrm>
          <a:prstGeom prst="rect">
            <a:avLst/>
          </a:prstGeom>
        </p:spPr>
      </p:pic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1BD8ADA5-D946-5C42-A4AE-03B3AA1B8A94}"/>
              </a:ext>
            </a:extLst>
          </p:cNvPr>
          <p:cNvCxnSpPr>
            <a:cxnSpLocks/>
          </p:cNvCxnSpPr>
          <p:nvPr/>
        </p:nvCxnSpPr>
        <p:spPr>
          <a:xfrm flipV="1">
            <a:off x="4481844" y="14941888"/>
            <a:ext cx="0" cy="5547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6" name="Picture 85">
            <a:extLst>
              <a:ext uri="{FF2B5EF4-FFF2-40B4-BE49-F238E27FC236}">
                <a16:creationId xmlns:a16="http://schemas.microsoft.com/office/drawing/2014/main" id="{E2C681CE-4F5E-FE42-BDC2-CE2B81D6D5D1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24406" r="530" b="32512"/>
          <a:stretch/>
        </p:blipFill>
        <p:spPr>
          <a:xfrm>
            <a:off x="6562615" y="15910180"/>
            <a:ext cx="2949994" cy="996594"/>
          </a:xfrm>
          <a:prstGeom prst="rect">
            <a:avLst/>
          </a:prstGeom>
        </p:spPr>
      </p:pic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12ABD505-175E-A541-AEFE-152268C0ADBA}"/>
              </a:ext>
            </a:extLst>
          </p:cNvPr>
          <p:cNvCxnSpPr>
            <a:cxnSpLocks/>
          </p:cNvCxnSpPr>
          <p:nvPr/>
        </p:nvCxnSpPr>
        <p:spPr>
          <a:xfrm>
            <a:off x="5197692" y="12305402"/>
            <a:ext cx="0" cy="53569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Picture 30">
            <a:extLst>
              <a:ext uri="{FF2B5EF4-FFF2-40B4-BE49-F238E27FC236}">
                <a16:creationId xmlns:a16="http://schemas.microsoft.com/office/drawing/2014/main" id="{2BB218B8-0F6F-5140-9AC2-5E79D24E863E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5849593" y="11459110"/>
            <a:ext cx="895686" cy="895686"/>
          </a:xfrm>
          <a:prstGeom prst="rect">
            <a:avLst/>
          </a:prstGeom>
        </p:spPr>
      </p:pic>
      <p:cxnSp>
        <p:nvCxnSpPr>
          <p:cNvPr id="166" name="Straight Connector 165">
            <a:extLst>
              <a:ext uri="{FF2B5EF4-FFF2-40B4-BE49-F238E27FC236}">
                <a16:creationId xmlns:a16="http://schemas.microsoft.com/office/drawing/2014/main" id="{3D526A9F-69B1-6848-BE28-D0D0F2031640}"/>
              </a:ext>
            </a:extLst>
          </p:cNvPr>
          <p:cNvCxnSpPr>
            <a:cxnSpLocks/>
          </p:cNvCxnSpPr>
          <p:nvPr/>
        </p:nvCxnSpPr>
        <p:spPr>
          <a:xfrm flipH="1">
            <a:off x="1345405" y="13923658"/>
            <a:ext cx="720778" cy="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" name="Straight Connector 169">
            <a:extLst>
              <a:ext uri="{FF2B5EF4-FFF2-40B4-BE49-F238E27FC236}">
                <a16:creationId xmlns:a16="http://schemas.microsoft.com/office/drawing/2014/main" id="{2E73E8B4-E8A0-9A42-BB18-27E367A6C8CF}"/>
              </a:ext>
            </a:extLst>
          </p:cNvPr>
          <p:cNvCxnSpPr>
            <a:cxnSpLocks/>
          </p:cNvCxnSpPr>
          <p:nvPr/>
        </p:nvCxnSpPr>
        <p:spPr>
          <a:xfrm flipH="1">
            <a:off x="7824698" y="10098255"/>
            <a:ext cx="794" cy="69706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0" name="Straight Connector 249">
            <a:extLst>
              <a:ext uri="{FF2B5EF4-FFF2-40B4-BE49-F238E27FC236}">
                <a16:creationId xmlns:a16="http://schemas.microsoft.com/office/drawing/2014/main" id="{C3F4B10E-3327-F44F-91B8-8FA1DBDE34BB}"/>
              </a:ext>
            </a:extLst>
          </p:cNvPr>
          <p:cNvCxnSpPr>
            <a:cxnSpLocks/>
          </p:cNvCxnSpPr>
          <p:nvPr/>
        </p:nvCxnSpPr>
        <p:spPr>
          <a:xfrm flipH="1">
            <a:off x="1272906" y="9609057"/>
            <a:ext cx="570706" cy="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2" name="Straight Connector 271">
            <a:extLst>
              <a:ext uri="{FF2B5EF4-FFF2-40B4-BE49-F238E27FC236}">
                <a16:creationId xmlns:a16="http://schemas.microsoft.com/office/drawing/2014/main" id="{4226F799-69F5-684E-962E-83B20F19CC0C}"/>
              </a:ext>
            </a:extLst>
          </p:cNvPr>
          <p:cNvCxnSpPr>
            <a:cxnSpLocks/>
          </p:cNvCxnSpPr>
          <p:nvPr/>
        </p:nvCxnSpPr>
        <p:spPr>
          <a:xfrm>
            <a:off x="3443710" y="7616086"/>
            <a:ext cx="0" cy="58352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Rectangle 65">
            <a:extLst>
              <a:ext uri="{FF2B5EF4-FFF2-40B4-BE49-F238E27FC236}">
                <a16:creationId xmlns:a16="http://schemas.microsoft.com/office/drawing/2014/main" id="{9D6ADC9C-25A6-1945-9CDE-45BF572BD0EA}"/>
              </a:ext>
            </a:extLst>
          </p:cNvPr>
          <p:cNvSpPr/>
          <p:nvPr/>
        </p:nvSpPr>
        <p:spPr>
          <a:xfrm rot="16200000" flipV="1">
            <a:off x="8197590" y="714028"/>
            <a:ext cx="747903" cy="5638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/>
          </a:p>
        </p:txBody>
      </p:sp>
      <p:sp>
        <p:nvSpPr>
          <p:cNvPr id="401" name="TextBox 400">
            <a:extLst>
              <a:ext uri="{FF2B5EF4-FFF2-40B4-BE49-F238E27FC236}">
                <a16:creationId xmlns:a16="http://schemas.microsoft.com/office/drawing/2014/main" id="{189D5999-43F7-F641-9393-172A969C8B1F}"/>
              </a:ext>
            </a:extLst>
          </p:cNvPr>
          <p:cNvSpPr txBox="1"/>
          <p:nvPr/>
        </p:nvSpPr>
        <p:spPr>
          <a:xfrm>
            <a:off x="1788558" y="17327846"/>
            <a:ext cx="6140126" cy="3700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4" dirty="0">
                <a:solidFill>
                  <a:srgbClr val="144856"/>
                </a:solidFill>
              </a:rPr>
              <a:t>LEARNING, WORKING AND SUCEEDING TOGETHER</a:t>
            </a:r>
          </a:p>
        </p:txBody>
      </p:sp>
      <p:sp>
        <p:nvSpPr>
          <p:cNvPr id="370" name="TextBox 369">
            <a:extLst>
              <a:ext uri="{FF2B5EF4-FFF2-40B4-BE49-F238E27FC236}">
                <a16:creationId xmlns:a16="http://schemas.microsoft.com/office/drawing/2014/main" id="{0EC6A36B-BE5D-9742-9412-BEDB5350E9B4}"/>
              </a:ext>
            </a:extLst>
          </p:cNvPr>
          <p:cNvSpPr txBox="1"/>
          <p:nvPr/>
        </p:nvSpPr>
        <p:spPr>
          <a:xfrm>
            <a:off x="6053942" y="14617357"/>
            <a:ext cx="842739" cy="828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10" b="1" dirty="0"/>
              <a:t>7</a:t>
            </a:r>
          </a:p>
        </p:txBody>
      </p:sp>
      <p:sp>
        <p:nvSpPr>
          <p:cNvPr id="371" name="TextBox 370">
            <a:extLst>
              <a:ext uri="{FF2B5EF4-FFF2-40B4-BE49-F238E27FC236}">
                <a16:creationId xmlns:a16="http://schemas.microsoft.com/office/drawing/2014/main" id="{E2392CED-199C-044B-8C83-9528D182044C}"/>
              </a:ext>
            </a:extLst>
          </p:cNvPr>
          <p:cNvSpPr txBox="1"/>
          <p:nvPr/>
        </p:nvSpPr>
        <p:spPr>
          <a:xfrm>
            <a:off x="6047528" y="14567595"/>
            <a:ext cx="842739" cy="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2" b="1" dirty="0"/>
              <a:t>YEAR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27948" y="350890"/>
            <a:ext cx="3659571" cy="7709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04" b="1" dirty="0"/>
              <a:t>THE SIR GRAHAM BALFOUR CAREER LEARNING JOURNEY</a:t>
            </a:r>
          </a:p>
        </p:txBody>
      </p:sp>
      <p:pic>
        <p:nvPicPr>
          <p:cNvPr id="74" name="Picture 73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51" b="14095"/>
          <a:stretch/>
        </p:blipFill>
        <p:spPr>
          <a:xfrm>
            <a:off x="8608409" y="331624"/>
            <a:ext cx="890919" cy="821197"/>
          </a:xfrm>
          <a:prstGeom prst="rect">
            <a:avLst/>
          </a:prstGeom>
        </p:spPr>
      </p:pic>
      <p:pic>
        <p:nvPicPr>
          <p:cNvPr id="300" name="Picture 299">
            <a:extLst>
              <a:ext uri="{FF2B5EF4-FFF2-40B4-BE49-F238E27FC236}">
                <a16:creationId xmlns:a16="http://schemas.microsoft.com/office/drawing/2014/main" id="{276CE07A-F309-4063-90AF-C748881D60AC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51" b="14095"/>
          <a:stretch/>
        </p:blipFill>
        <p:spPr>
          <a:xfrm>
            <a:off x="2012482" y="17363776"/>
            <a:ext cx="343486" cy="316605"/>
          </a:xfrm>
          <a:prstGeom prst="rect">
            <a:avLst/>
          </a:prstGeom>
        </p:spPr>
      </p:pic>
      <p:pic>
        <p:nvPicPr>
          <p:cNvPr id="301" name="Picture 300">
            <a:extLst>
              <a:ext uri="{FF2B5EF4-FFF2-40B4-BE49-F238E27FC236}">
                <a16:creationId xmlns:a16="http://schemas.microsoft.com/office/drawing/2014/main" id="{1CEAA9DC-990F-4A39-8A7C-604AC9284ED0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51" b="14095"/>
          <a:stretch/>
        </p:blipFill>
        <p:spPr>
          <a:xfrm>
            <a:off x="7381820" y="17364058"/>
            <a:ext cx="343486" cy="316605"/>
          </a:xfrm>
          <a:prstGeom prst="rect">
            <a:avLst/>
          </a:prstGeom>
        </p:spPr>
      </p:pic>
      <p:sp>
        <p:nvSpPr>
          <p:cNvPr id="306" name="TextBox 305">
            <a:extLst>
              <a:ext uri="{FF2B5EF4-FFF2-40B4-BE49-F238E27FC236}">
                <a16:creationId xmlns:a16="http://schemas.microsoft.com/office/drawing/2014/main" id="{22AC9287-ED94-461B-8CE9-2E553C9A3BE3}"/>
              </a:ext>
            </a:extLst>
          </p:cNvPr>
          <p:cNvSpPr txBox="1"/>
          <p:nvPr/>
        </p:nvSpPr>
        <p:spPr>
          <a:xfrm>
            <a:off x="2592822" y="15627782"/>
            <a:ext cx="3671209" cy="832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3" b="1" dirty="0"/>
              <a:t>Assembly introduction to school careers </a:t>
            </a:r>
            <a:r>
              <a:rPr lang="en-US" sz="1603" b="1" dirty="0" err="1"/>
              <a:t>programme</a:t>
            </a:r>
            <a:r>
              <a:rPr lang="en-US" sz="1603" b="1" dirty="0"/>
              <a:t> IAG</a:t>
            </a:r>
            <a:r>
              <a:rPr lang="en-US" sz="1603" b="1"/>
              <a:t>/Mrs Bowyer</a:t>
            </a:r>
            <a:endParaRPr lang="en-US" sz="1603" b="1" dirty="0"/>
          </a:p>
          <a:p>
            <a:pPr algn="ctr"/>
            <a:r>
              <a:rPr lang="en-US" sz="1603" b="1" dirty="0"/>
              <a:t>‘Why is school so important?’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219B631-84F2-481E-AA25-D0434AAD8AD2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956" y="13518406"/>
            <a:ext cx="747532" cy="747532"/>
          </a:xfrm>
          <a:prstGeom prst="rect">
            <a:avLst/>
          </a:prstGeom>
        </p:spPr>
      </p:pic>
      <p:sp>
        <p:nvSpPr>
          <p:cNvPr id="308" name="TextBox 307">
            <a:extLst>
              <a:ext uri="{FF2B5EF4-FFF2-40B4-BE49-F238E27FC236}">
                <a16:creationId xmlns:a16="http://schemas.microsoft.com/office/drawing/2014/main" id="{9F251A5D-6117-4396-BF55-CBD7AF96BD78}"/>
              </a:ext>
            </a:extLst>
          </p:cNvPr>
          <p:cNvSpPr txBox="1"/>
          <p:nvPr/>
        </p:nvSpPr>
        <p:spPr>
          <a:xfrm>
            <a:off x="1635591" y="13445661"/>
            <a:ext cx="2384217" cy="955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3" b="1" dirty="0"/>
              <a:t>Introduction and sign up to Unifrog:</a:t>
            </a:r>
          </a:p>
          <a:p>
            <a:pPr algn="ctr"/>
            <a:r>
              <a:rPr lang="en-US" sz="1603" b="1" dirty="0"/>
              <a:t>Personality test</a:t>
            </a:r>
          </a:p>
          <a:p>
            <a:pPr algn="ctr"/>
            <a:endParaRPr lang="en-US" sz="802" dirty="0"/>
          </a:p>
        </p:txBody>
      </p:sp>
      <p:sp>
        <p:nvSpPr>
          <p:cNvPr id="309" name="TextBox 308">
            <a:extLst>
              <a:ext uri="{FF2B5EF4-FFF2-40B4-BE49-F238E27FC236}">
                <a16:creationId xmlns:a16="http://schemas.microsoft.com/office/drawing/2014/main" id="{0A812B59-3B05-485E-A0BF-F5A050BFBF42}"/>
              </a:ext>
            </a:extLst>
          </p:cNvPr>
          <p:cNvSpPr txBox="1"/>
          <p:nvPr/>
        </p:nvSpPr>
        <p:spPr>
          <a:xfrm>
            <a:off x="6992533" y="9227713"/>
            <a:ext cx="1593827" cy="832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3" b="1" dirty="0"/>
              <a:t>Unifrog:</a:t>
            </a:r>
          </a:p>
          <a:p>
            <a:pPr algn="ctr"/>
            <a:r>
              <a:rPr lang="en-US" sz="1603" b="1" dirty="0"/>
              <a:t>Careers library</a:t>
            </a:r>
          </a:p>
          <a:p>
            <a:pPr algn="ctr"/>
            <a:r>
              <a:rPr lang="en-US" sz="1603" b="1" dirty="0"/>
              <a:t>exploration</a:t>
            </a: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F21A4033-BF05-4830-BD83-02D48740928A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5584" y="9136447"/>
            <a:ext cx="1054658" cy="790853"/>
          </a:xfrm>
          <a:prstGeom prst="rect">
            <a:avLst/>
          </a:prstGeom>
        </p:spPr>
      </p:pic>
      <p:sp>
        <p:nvSpPr>
          <p:cNvPr id="320" name="TextBox 319">
            <a:extLst>
              <a:ext uri="{FF2B5EF4-FFF2-40B4-BE49-F238E27FC236}">
                <a16:creationId xmlns:a16="http://schemas.microsoft.com/office/drawing/2014/main" id="{2763BA5B-D7C3-4539-99BE-2865B194EFA1}"/>
              </a:ext>
            </a:extLst>
          </p:cNvPr>
          <p:cNvSpPr txBox="1"/>
          <p:nvPr/>
        </p:nvSpPr>
        <p:spPr>
          <a:xfrm>
            <a:off x="1679448" y="9190718"/>
            <a:ext cx="1917415" cy="5859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3" b="1" dirty="0"/>
              <a:t>Writing careers aspirations</a:t>
            </a:r>
          </a:p>
        </p:txBody>
      </p:sp>
      <p:sp>
        <p:nvSpPr>
          <p:cNvPr id="323" name="TextBox 322">
            <a:extLst>
              <a:ext uri="{FF2B5EF4-FFF2-40B4-BE49-F238E27FC236}">
                <a16:creationId xmlns:a16="http://schemas.microsoft.com/office/drawing/2014/main" id="{86D3395A-857E-4074-BB9E-3380E816A6CB}"/>
              </a:ext>
            </a:extLst>
          </p:cNvPr>
          <p:cNvSpPr txBox="1"/>
          <p:nvPr/>
        </p:nvSpPr>
        <p:spPr>
          <a:xfrm>
            <a:off x="4135360" y="11493899"/>
            <a:ext cx="2162076" cy="10793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3" b="1" dirty="0"/>
              <a:t>What are employability </a:t>
            </a:r>
          </a:p>
          <a:p>
            <a:pPr algn="ctr"/>
            <a:r>
              <a:rPr lang="en-US" sz="1603" b="1" dirty="0"/>
              <a:t>skills?</a:t>
            </a:r>
          </a:p>
          <a:p>
            <a:pPr algn="ctr"/>
            <a:endParaRPr lang="en-US" sz="1603" b="1" dirty="0"/>
          </a:p>
        </p:txBody>
      </p:sp>
      <p:pic>
        <p:nvPicPr>
          <p:cNvPr id="1026" name="Picture 2" descr="Personality Icons Images, Stock Photos &amp; Vectors | Shutterstock">
            <a:extLst>
              <a:ext uri="{FF2B5EF4-FFF2-40B4-BE49-F238E27FC236}">
                <a16:creationId xmlns:a16="http://schemas.microsoft.com/office/drawing/2014/main" id="{8EB3EE56-8EDB-45BF-88D4-3EF2A941F50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211"/>
          <a:stretch/>
        </p:blipFill>
        <p:spPr bwMode="auto">
          <a:xfrm>
            <a:off x="3942913" y="13612346"/>
            <a:ext cx="667562" cy="570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4" name="Picture 323">
            <a:extLst>
              <a:ext uri="{FF2B5EF4-FFF2-40B4-BE49-F238E27FC236}">
                <a16:creationId xmlns:a16="http://schemas.microsoft.com/office/drawing/2014/main" id="{11BD5601-42F7-4895-9E05-29090D54EA5D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828253" y="15598304"/>
            <a:ext cx="842739" cy="842739"/>
          </a:xfrm>
          <a:prstGeom prst="rect">
            <a:avLst/>
          </a:prstGeom>
        </p:spPr>
      </p:pic>
      <p:pic>
        <p:nvPicPr>
          <p:cNvPr id="126" name="Picture 125">
            <a:extLst>
              <a:ext uri="{FF2B5EF4-FFF2-40B4-BE49-F238E27FC236}">
                <a16:creationId xmlns:a16="http://schemas.microsoft.com/office/drawing/2014/main" id="{9351D9C5-AB58-470B-ADDE-001DB7B4364F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4646" y="9138801"/>
            <a:ext cx="890810" cy="890810"/>
          </a:xfrm>
          <a:prstGeom prst="rect">
            <a:avLst/>
          </a:prstGeom>
        </p:spPr>
      </p:pic>
      <p:sp>
        <p:nvSpPr>
          <p:cNvPr id="134" name="TextBox 133">
            <a:extLst>
              <a:ext uri="{FF2B5EF4-FFF2-40B4-BE49-F238E27FC236}">
                <a16:creationId xmlns:a16="http://schemas.microsoft.com/office/drawing/2014/main" id="{7BD863A8-4140-4657-9550-5DD494A10B58}"/>
              </a:ext>
            </a:extLst>
          </p:cNvPr>
          <p:cNvSpPr txBox="1"/>
          <p:nvPr/>
        </p:nvSpPr>
        <p:spPr>
          <a:xfrm>
            <a:off x="634333" y="480134"/>
            <a:ext cx="4244054" cy="1850315"/>
          </a:xfrm>
          <a:prstGeom prst="rect">
            <a:avLst/>
          </a:prstGeom>
          <a:noFill/>
          <a:ln w="571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GB" sz="1804" b="1" u="sng" dirty="0"/>
              <a:t>IMPORTANT DATES: </a:t>
            </a:r>
          </a:p>
          <a:p>
            <a:endParaRPr lang="en-GB" sz="1202" dirty="0"/>
          </a:p>
          <a:p>
            <a:r>
              <a:rPr lang="en-GB" sz="1403" dirty="0"/>
              <a:t>National Careers Week - </a:t>
            </a:r>
          </a:p>
          <a:p>
            <a:endParaRPr lang="en-GB" sz="1403" dirty="0"/>
          </a:p>
          <a:p>
            <a:r>
              <a:rPr lang="en-GB" sz="1403" dirty="0"/>
              <a:t>National Apprenticeship Week - </a:t>
            </a:r>
          </a:p>
          <a:p>
            <a:endParaRPr lang="en-GB" sz="1403" dirty="0"/>
          </a:p>
          <a:p>
            <a:r>
              <a:rPr lang="en-GB" sz="1403" dirty="0"/>
              <a:t>Careers Futures Day -</a:t>
            </a:r>
          </a:p>
          <a:p>
            <a:endParaRPr lang="en-GB" sz="1403" dirty="0"/>
          </a:p>
        </p:txBody>
      </p:sp>
      <p:pic>
        <p:nvPicPr>
          <p:cNvPr id="282" name="Picture 281">
            <a:extLst>
              <a:ext uri="{FF2B5EF4-FFF2-40B4-BE49-F238E27FC236}">
                <a16:creationId xmlns:a16="http://schemas.microsoft.com/office/drawing/2014/main" id="{F525EA1E-B20E-4CB5-A98E-56FB719DC58B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6714" y="9234882"/>
            <a:ext cx="747532" cy="747532"/>
          </a:xfrm>
          <a:prstGeom prst="rect">
            <a:avLst/>
          </a:prstGeom>
        </p:spPr>
      </p:pic>
      <p:pic>
        <p:nvPicPr>
          <p:cNvPr id="283" name="Picture 282">
            <a:extLst>
              <a:ext uri="{FF2B5EF4-FFF2-40B4-BE49-F238E27FC236}">
                <a16:creationId xmlns:a16="http://schemas.microsoft.com/office/drawing/2014/main" id="{FC428B74-62B6-4C9F-9DD6-CB9C3BA6BF68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3724386" y="11423721"/>
            <a:ext cx="895686" cy="895686"/>
          </a:xfrm>
          <a:prstGeom prst="rect">
            <a:avLst/>
          </a:prstGeom>
        </p:spPr>
      </p:pic>
      <p:sp>
        <p:nvSpPr>
          <p:cNvPr id="286" name="TextBox 285">
            <a:extLst>
              <a:ext uri="{FF2B5EF4-FFF2-40B4-BE49-F238E27FC236}">
                <a16:creationId xmlns:a16="http://schemas.microsoft.com/office/drawing/2014/main" id="{803FE55E-1723-4F82-95AC-14C144D128AF}"/>
              </a:ext>
            </a:extLst>
          </p:cNvPr>
          <p:cNvSpPr txBox="1"/>
          <p:nvPr/>
        </p:nvSpPr>
        <p:spPr>
          <a:xfrm>
            <a:off x="2592822" y="7215577"/>
            <a:ext cx="1917415" cy="3392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3" b="1" dirty="0"/>
              <a:t>Job applications</a:t>
            </a:r>
          </a:p>
        </p:txBody>
      </p:sp>
      <p:pic>
        <p:nvPicPr>
          <p:cNvPr id="293" name="Picture 292">
            <a:extLst>
              <a:ext uri="{FF2B5EF4-FFF2-40B4-BE49-F238E27FC236}">
                <a16:creationId xmlns:a16="http://schemas.microsoft.com/office/drawing/2014/main" id="{45E08B7D-5F8D-4A67-9C21-4DD3D6DF8898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121815" y="7071753"/>
            <a:ext cx="634545" cy="696413"/>
          </a:xfrm>
          <a:prstGeom prst="rect">
            <a:avLst/>
          </a:prstGeom>
        </p:spPr>
      </p:pic>
      <p:sp>
        <p:nvSpPr>
          <p:cNvPr id="297" name="Triangle 45">
            <a:extLst>
              <a:ext uri="{FF2B5EF4-FFF2-40B4-BE49-F238E27FC236}">
                <a16:creationId xmlns:a16="http://schemas.microsoft.com/office/drawing/2014/main" id="{9BB0260D-C742-41F4-8553-E93C022AAE3F}"/>
              </a:ext>
            </a:extLst>
          </p:cNvPr>
          <p:cNvSpPr/>
          <p:nvPr/>
        </p:nvSpPr>
        <p:spPr>
          <a:xfrm rot="16200000">
            <a:off x="7029917" y="5890309"/>
            <a:ext cx="940285" cy="737424"/>
          </a:xfrm>
          <a:prstGeom prst="triangl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38000">
                <a:schemeClr val="accent1">
                  <a:lumMod val="45000"/>
                  <a:lumOff val="55000"/>
                </a:schemeClr>
              </a:gs>
              <a:gs pos="39000">
                <a:schemeClr val="accent1">
                  <a:lumMod val="45000"/>
                  <a:lumOff val="55000"/>
                </a:schemeClr>
              </a:gs>
              <a:gs pos="84000">
                <a:srgbClr val="00206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 dirty="0"/>
          </a:p>
        </p:txBody>
      </p:sp>
      <p:sp>
        <p:nvSpPr>
          <p:cNvPr id="298" name="Block Arc 297">
            <a:extLst>
              <a:ext uri="{FF2B5EF4-FFF2-40B4-BE49-F238E27FC236}">
                <a16:creationId xmlns:a16="http://schemas.microsoft.com/office/drawing/2014/main" id="{B635E8E3-F540-4CD9-96B5-DCC5D62E69DE}"/>
              </a:ext>
            </a:extLst>
          </p:cNvPr>
          <p:cNvSpPr/>
          <p:nvPr/>
        </p:nvSpPr>
        <p:spPr>
          <a:xfrm rot="5400000" flipH="1">
            <a:off x="6451290" y="6208758"/>
            <a:ext cx="2800936" cy="231902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>
              <a:solidFill>
                <a:schemeClr val="tx1"/>
              </a:solidFill>
            </a:endParaRPr>
          </a:p>
        </p:txBody>
      </p:sp>
      <p:sp>
        <p:nvSpPr>
          <p:cNvPr id="299" name="Oval 298">
            <a:extLst>
              <a:ext uri="{FF2B5EF4-FFF2-40B4-BE49-F238E27FC236}">
                <a16:creationId xmlns:a16="http://schemas.microsoft.com/office/drawing/2014/main" id="{070F230B-F63E-4327-A11A-3F08C69E3B36}"/>
              </a:ext>
            </a:extLst>
          </p:cNvPr>
          <p:cNvSpPr/>
          <p:nvPr/>
        </p:nvSpPr>
        <p:spPr>
          <a:xfrm>
            <a:off x="5922844" y="5581785"/>
            <a:ext cx="1217385" cy="1307452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4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7B71C3D6-7658-42E1-851D-331628E74D73}"/>
              </a:ext>
            </a:extLst>
          </p:cNvPr>
          <p:cNvSpPr/>
          <p:nvPr/>
        </p:nvSpPr>
        <p:spPr>
          <a:xfrm>
            <a:off x="6107692" y="5792747"/>
            <a:ext cx="826127" cy="889905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8" b="1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319" name="TextBox 318">
            <a:extLst>
              <a:ext uri="{FF2B5EF4-FFF2-40B4-BE49-F238E27FC236}">
                <a16:creationId xmlns:a16="http://schemas.microsoft.com/office/drawing/2014/main" id="{B7413B80-DDC9-49F2-8B4B-DEA359E93E17}"/>
              </a:ext>
            </a:extLst>
          </p:cNvPr>
          <p:cNvSpPr txBox="1"/>
          <p:nvPr/>
        </p:nvSpPr>
        <p:spPr>
          <a:xfrm>
            <a:off x="6107691" y="5819907"/>
            <a:ext cx="842739" cy="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2" b="1" dirty="0"/>
              <a:t>YEAR</a:t>
            </a:r>
          </a:p>
        </p:txBody>
      </p:sp>
      <p:sp>
        <p:nvSpPr>
          <p:cNvPr id="339" name="TextBox 338">
            <a:extLst>
              <a:ext uri="{FF2B5EF4-FFF2-40B4-BE49-F238E27FC236}">
                <a16:creationId xmlns:a16="http://schemas.microsoft.com/office/drawing/2014/main" id="{752B46D8-5133-42C9-B72F-653A2F5ADA3D}"/>
              </a:ext>
            </a:extLst>
          </p:cNvPr>
          <p:cNvSpPr txBox="1"/>
          <p:nvPr/>
        </p:nvSpPr>
        <p:spPr>
          <a:xfrm>
            <a:off x="634333" y="2727842"/>
            <a:ext cx="8594772" cy="1869075"/>
          </a:xfrm>
          <a:prstGeom prst="rect">
            <a:avLst/>
          </a:prstGeom>
          <a:noFill/>
          <a:ln w="571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405" b="1" u="sng" dirty="0">
                <a:solidFill>
                  <a:srgbClr val="002060"/>
                </a:solidFill>
              </a:rPr>
              <a:t>CAREER LEARNING OBJECTIVE FOR YEAR 7</a:t>
            </a:r>
          </a:p>
          <a:p>
            <a:pPr>
              <a:lnSpc>
                <a:spcPct val="200000"/>
              </a:lnSpc>
            </a:pPr>
            <a:r>
              <a:rPr lang="en-GB" sz="1804" dirty="0"/>
              <a:t>For students to be introduced to Sir Graham Balfour’s careers programme and for them to gain a better understanding of their skills, qualities and the world of work.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C0A80C9-633F-55AD-1CD7-4EA94096F9BF}"/>
              </a:ext>
            </a:extLst>
          </p:cNvPr>
          <p:cNvSpPr txBox="1"/>
          <p:nvPr/>
        </p:nvSpPr>
        <p:spPr>
          <a:xfrm>
            <a:off x="1345405" y="11713029"/>
            <a:ext cx="1609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Reflect- Who are you ? ??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7FF5E65-B1A4-FBF0-BC14-08F3168298ED}"/>
              </a:ext>
            </a:extLst>
          </p:cNvPr>
          <p:cNvCxnSpPr>
            <a:cxnSpLocks/>
          </p:cNvCxnSpPr>
          <p:nvPr/>
        </p:nvCxnSpPr>
        <p:spPr>
          <a:xfrm>
            <a:off x="2355251" y="12305402"/>
            <a:ext cx="0" cy="535696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F174B156-1C12-8F5F-B526-B9F2CD17B6F6}"/>
              </a:ext>
            </a:extLst>
          </p:cNvPr>
          <p:cNvSpPr txBox="1"/>
          <p:nvPr/>
        </p:nvSpPr>
        <p:spPr>
          <a:xfrm>
            <a:off x="7111843" y="11146057"/>
            <a:ext cx="9845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What is a career?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3EA90FF7-3D08-1A20-D1F3-61D6C4677F48}"/>
              </a:ext>
            </a:extLst>
          </p:cNvPr>
          <p:cNvCxnSpPr/>
          <p:nvPr/>
        </p:nvCxnSpPr>
        <p:spPr>
          <a:xfrm flipH="1">
            <a:off x="7947230" y="11607722"/>
            <a:ext cx="661179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FCAB4845-5AFF-BB7C-495E-94D9533607D8}"/>
              </a:ext>
            </a:extLst>
          </p:cNvPr>
          <p:cNvSpPr txBox="1"/>
          <p:nvPr/>
        </p:nvSpPr>
        <p:spPr>
          <a:xfrm>
            <a:off x="8241095" y="10074963"/>
            <a:ext cx="14296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/>
              <a:t>What is an entrepreneur?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7D158AE1-96B9-DAEA-2CE0-2FA2D82A0F4C}"/>
              </a:ext>
            </a:extLst>
          </p:cNvPr>
          <p:cNvCxnSpPr/>
          <p:nvPr/>
        </p:nvCxnSpPr>
        <p:spPr>
          <a:xfrm flipH="1">
            <a:off x="8139916" y="10659738"/>
            <a:ext cx="271454" cy="314505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F038ABA0-0F36-75E3-A433-95075496B903}"/>
              </a:ext>
            </a:extLst>
          </p:cNvPr>
          <p:cNvSpPr txBox="1"/>
          <p:nvPr/>
        </p:nvSpPr>
        <p:spPr>
          <a:xfrm>
            <a:off x="4878387" y="9531873"/>
            <a:ext cx="14272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Explore dream jobs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7D2ABC32-6255-7DF4-CEF5-EA39704F9942}"/>
              </a:ext>
            </a:extLst>
          </p:cNvPr>
          <p:cNvCxnSpPr>
            <a:stCxn id="17" idx="2"/>
          </p:cNvCxnSpPr>
          <p:nvPr/>
        </p:nvCxnSpPr>
        <p:spPr>
          <a:xfrm flipH="1">
            <a:off x="5561860" y="10178204"/>
            <a:ext cx="30174" cy="617117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937DF2B4-7359-7179-D4F7-EB50B25E3350}"/>
              </a:ext>
            </a:extLst>
          </p:cNvPr>
          <p:cNvSpPr txBox="1"/>
          <p:nvPr/>
        </p:nvSpPr>
        <p:spPr>
          <a:xfrm>
            <a:off x="5917892" y="7102258"/>
            <a:ext cx="16171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/>
              <a:t>Work Life balance, what is this?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11EE5D3-556C-DCAE-1C38-2A59A7527D1B}"/>
              </a:ext>
            </a:extLst>
          </p:cNvPr>
          <p:cNvSpPr txBox="1"/>
          <p:nvPr/>
        </p:nvSpPr>
        <p:spPr>
          <a:xfrm>
            <a:off x="7401524" y="4811486"/>
            <a:ext cx="19227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LMI- Future jobs and careers.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79430C45-6EDC-5531-8410-16D831017652}"/>
              </a:ext>
            </a:extLst>
          </p:cNvPr>
          <p:cNvCxnSpPr/>
          <p:nvPr/>
        </p:nvCxnSpPr>
        <p:spPr>
          <a:xfrm>
            <a:off x="8139916" y="5457817"/>
            <a:ext cx="0" cy="639637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6789061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3"/>
    </p:ext>
  </p:extLs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197</TotalTime>
  <Words>643</Words>
  <Application>Microsoft Office PowerPoint</Application>
  <PresentationFormat>Custom</PresentationFormat>
  <Paragraphs>146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H Watson</dc:creator>
  <cp:lastModifiedBy>Mrs V Bowyer</cp:lastModifiedBy>
  <cp:revision>2</cp:revision>
  <cp:lastPrinted>2025-09-16T12:12:30Z</cp:lastPrinted>
  <dcterms:created xsi:type="dcterms:W3CDTF">2021-03-30T05:47:25Z</dcterms:created>
  <dcterms:modified xsi:type="dcterms:W3CDTF">2025-09-16T12:59:18Z</dcterms:modified>
</cp:coreProperties>
</file>